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6"/>
  </p:notesMasterIdLst>
  <p:sldIdLst>
    <p:sldId id="256" r:id="rId2"/>
    <p:sldId id="278" r:id="rId3"/>
    <p:sldId id="257" r:id="rId4"/>
    <p:sldId id="288" r:id="rId5"/>
    <p:sldId id="259" r:id="rId6"/>
    <p:sldId id="289" r:id="rId7"/>
    <p:sldId id="290" r:id="rId8"/>
    <p:sldId id="277" r:id="rId9"/>
    <p:sldId id="260" r:id="rId10"/>
    <p:sldId id="261" r:id="rId11"/>
    <p:sldId id="262" r:id="rId12"/>
    <p:sldId id="263" r:id="rId13"/>
    <p:sldId id="264" r:id="rId14"/>
    <p:sldId id="265" r:id="rId15"/>
    <p:sldId id="287" r:id="rId16"/>
    <p:sldId id="280" r:id="rId17"/>
    <p:sldId id="271" r:id="rId18"/>
    <p:sldId id="272" r:id="rId19"/>
    <p:sldId id="281" r:id="rId20"/>
    <p:sldId id="279" r:id="rId21"/>
    <p:sldId id="285" r:id="rId22"/>
    <p:sldId id="286" r:id="rId23"/>
    <p:sldId id="274" r:id="rId24"/>
    <p:sldId id="275" r:id="rId25"/>
  </p:sldIdLst>
  <p:sldSz cx="12192000" cy="6858000"/>
  <p:notesSz cx="7102475" cy="9388475"/>
  <p:embeddedFontLst>
    <p:embeddedFont>
      <p:font typeface="Franklin Gothic" panose="020B0604020202020204" charset="0"/>
      <p:bold r:id="rId27"/>
    </p:embeddedFont>
    <p:embeddedFont>
      <p:font typeface="Helvetica Neue" panose="020B0604020202020204" charset="0"/>
      <p:regular r:id="rId28"/>
      <p:bold r:id="rId29"/>
      <p:italic r:id="rId30"/>
      <p:boldItalic r:id="rId31"/>
    </p:embeddedFont>
    <p:embeddedFont>
      <p:font typeface="Libre Franklin"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hl9jEh2V/HS1H/E7woTm2pqi+81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512"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77739" cy="471054"/>
          </a:xfrm>
          <a:prstGeom prst="rect">
            <a:avLst/>
          </a:prstGeom>
          <a:noFill/>
          <a:ln>
            <a:noFill/>
          </a:ln>
        </p:spPr>
        <p:txBody>
          <a:bodyPr spcFirstLastPara="1" wrap="square" lIns="94225" tIns="47100" rIns="94225" bIns="471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023092" y="0"/>
            <a:ext cx="3077739" cy="471054"/>
          </a:xfrm>
          <a:prstGeom prst="rect">
            <a:avLst/>
          </a:prstGeom>
          <a:noFill/>
          <a:ln>
            <a:noFill/>
          </a:ln>
        </p:spPr>
        <p:txBody>
          <a:bodyPr spcFirstLastPara="1" wrap="square" lIns="94225" tIns="47100" rIns="94225" bIns="471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917422"/>
            <a:ext cx="3077739" cy="471053"/>
          </a:xfrm>
          <a:prstGeom prst="rect">
            <a:avLst/>
          </a:prstGeom>
          <a:noFill/>
          <a:ln>
            <a:noFill/>
          </a:ln>
        </p:spPr>
        <p:txBody>
          <a:bodyPr spcFirstLastPara="1" wrap="square" lIns="94225" tIns="47100" rIns="94225" bIns="471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023092" y="8917422"/>
            <a:ext cx="3077739" cy="471053"/>
          </a:xfrm>
          <a:prstGeom prst="rect">
            <a:avLst/>
          </a:prstGeom>
          <a:noFill/>
          <a:ln>
            <a:noFill/>
          </a:ln>
        </p:spPr>
        <p:txBody>
          <a:bodyPr spcFirstLastPara="1" wrap="square" lIns="94225" tIns="47100" rIns="94225" bIns="471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p2: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spcBef>
                <a:spcPts val="0"/>
              </a:spcBef>
              <a:spcAft>
                <a:spcPts val="0"/>
              </a:spcAft>
              <a:buNone/>
            </a:pPr>
            <a:r>
              <a:rPr lang="en-US"/>
              <a:t>&lt;Notes&gt;</a:t>
            </a:r>
            <a:endParaRPr/>
          </a:p>
        </p:txBody>
      </p:sp>
      <p:sp>
        <p:nvSpPr>
          <p:cNvPr id="98" name="Google Shape;98;p2:notes"/>
          <p:cNvSpPr txBox="1">
            <a:spLocks noGrp="1"/>
          </p:cNvSpPr>
          <p:nvPr>
            <p:ph type="sldNum" idx="12"/>
          </p:nvPr>
        </p:nvSpPr>
        <p:spPr>
          <a:xfrm>
            <a:off x="4023092" y="8917422"/>
            <a:ext cx="3077739" cy="471053"/>
          </a:xfrm>
          <a:prstGeom prst="rect">
            <a:avLst/>
          </a:prstGeom>
          <a:noFill/>
          <a:ln>
            <a:noFill/>
          </a:ln>
        </p:spPr>
        <p:txBody>
          <a:bodyPr spcFirstLastPara="1" wrap="square" lIns="94225" tIns="47100" rIns="94225" bIns="471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a:extLst>
            <a:ext uri="{FF2B5EF4-FFF2-40B4-BE49-F238E27FC236}">
              <a16:creationId xmlns:a16="http://schemas.microsoft.com/office/drawing/2014/main" id="{2904B924-461A-9740-9E97-5FF12DDF4E59}"/>
            </a:ext>
          </a:extLst>
        </p:cNvPr>
        <p:cNvGrpSpPr/>
        <p:nvPr/>
      </p:nvGrpSpPr>
      <p:grpSpPr>
        <a:xfrm>
          <a:off x="0" y="0"/>
          <a:ext cx="0" cy="0"/>
          <a:chOff x="0" y="0"/>
          <a:chExt cx="0" cy="0"/>
        </a:xfrm>
      </p:grpSpPr>
      <p:sp>
        <p:nvSpPr>
          <p:cNvPr id="174" name="Google Shape;174;p14:notes">
            <a:extLst>
              <a:ext uri="{FF2B5EF4-FFF2-40B4-BE49-F238E27FC236}">
                <a16:creationId xmlns:a16="http://schemas.microsoft.com/office/drawing/2014/main" id="{54969522-64F8-6BD2-F4AF-CD793C877932}"/>
              </a:ext>
            </a:extLst>
          </p:cNvPr>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14:notes">
            <a:extLst>
              <a:ext uri="{FF2B5EF4-FFF2-40B4-BE49-F238E27FC236}">
                <a16:creationId xmlns:a16="http://schemas.microsoft.com/office/drawing/2014/main" id="{38AACE14-D30D-5FB5-55D4-98065634A885}"/>
              </a:ext>
            </a:extLst>
          </p:cNvPr>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spcBef>
                <a:spcPts val="0"/>
              </a:spcBef>
              <a:spcAft>
                <a:spcPts val="0"/>
              </a:spcAft>
              <a:buNone/>
            </a:pPr>
            <a:r>
              <a:rPr lang="en-US" b="1">
                <a:solidFill>
                  <a:srgbClr val="0E0E0E"/>
                </a:solidFill>
                <a:latin typeface="Arial"/>
                <a:ea typeface="Arial"/>
                <a:cs typeface="Arial"/>
                <a:sym typeface="Arial"/>
              </a:rPr>
              <a:t>Gini Impurity</a:t>
            </a:r>
            <a:r>
              <a:rPr lang="en-US">
                <a:solidFill>
                  <a:srgbClr val="0E0E0E"/>
                </a:solidFill>
                <a:latin typeface="Arial"/>
                <a:ea typeface="Arial"/>
                <a:cs typeface="Arial"/>
                <a:sym typeface="Arial"/>
              </a:rPr>
              <a:t> and </a:t>
            </a:r>
            <a:r>
              <a:rPr lang="en-US" b="1">
                <a:solidFill>
                  <a:srgbClr val="0E0E0E"/>
                </a:solidFill>
                <a:latin typeface="Arial"/>
                <a:ea typeface="Arial"/>
                <a:cs typeface="Arial"/>
                <a:sym typeface="Arial"/>
              </a:rPr>
              <a:t>Entropy</a:t>
            </a:r>
            <a:r>
              <a:rPr lang="en-US">
                <a:solidFill>
                  <a:srgbClr val="0E0E0E"/>
                </a:solidFill>
                <a:latin typeface="Arial"/>
                <a:ea typeface="Arial"/>
                <a:cs typeface="Arial"/>
                <a:sym typeface="Arial"/>
              </a:rPr>
              <a:t> are both measures of impurity used to determine the best split in a </a:t>
            </a:r>
            <a:r>
              <a:rPr lang="en-US" b="1">
                <a:solidFill>
                  <a:srgbClr val="0E0E0E"/>
                </a:solidFill>
                <a:latin typeface="Arial"/>
                <a:ea typeface="Arial"/>
                <a:cs typeface="Arial"/>
                <a:sym typeface="Arial"/>
              </a:rPr>
              <a:t>Decision Tree</a:t>
            </a:r>
            <a:r>
              <a:rPr lang="en-US">
                <a:solidFill>
                  <a:srgbClr val="0E0E0E"/>
                </a:solidFill>
                <a:latin typeface="Arial"/>
                <a:ea typeface="Arial"/>
                <a:cs typeface="Arial"/>
                <a:sym typeface="Arial"/>
              </a:rPr>
              <a:t>.</a:t>
            </a:r>
            <a:endParaRPr/>
          </a:p>
          <a:p>
            <a:pPr marL="0" lvl="0" indent="0" algn="l" rtl="0">
              <a:spcBef>
                <a:spcPts val="900"/>
              </a:spcBef>
              <a:spcAft>
                <a:spcPts val="0"/>
              </a:spcAft>
              <a:buNone/>
            </a:pPr>
            <a:r>
              <a:rPr lang="en-US">
                <a:solidFill>
                  <a:srgbClr val="0E0E0E"/>
                </a:solidFill>
                <a:latin typeface="Arial"/>
                <a:ea typeface="Arial"/>
                <a:cs typeface="Arial"/>
                <a:sym typeface="Arial"/>
              </a:rPr>
              <a:t>• </a:t>
            </a:r>
            <a:r>
              <a:rPr lang="en-US" b="1">
                <a:solidFill>
                  <a:srgbClr val="0E0E0E"/>
                </a:solidFill>
                <a:latin typeface="Arial"/>
                <a:ea typeface="Arial"/>
                <a:cs typeface="Arial"/>
                <a:sym typeface="Arial"/>
              </a:rPr>
              <a:t>Gini Impurity</a:t>
            </a:r>
            <a:r>
              <a:rPr lang="en-US">
                <a:solidFill>
                  <a:srgbClr val="0E0E0E"/>
                </a:solidFill>
                <a:latin typeface="Arial"/>
                <a:ea typeface="Arial"/>
                <a:cs typeface="Arial"/>
                <a:sym typeface="Arial"/>
              </a:rPr>
              <a:t> is simpler and faster, while </a:t>
            </a:r>
            <a:r>
              <a:rPr lang="en-US" b="1">
                <a:solidFill>
                  <a:srgbClr val="0E0E0E"/>
                </a:solidFill>
                <a:latin typeface="Arial"/>
                <a:ea typeface="Arial"/>
                <a:cs typeface="Arial"/>
                <a:sym typeface="Arial"/>
              </a:rPr>
              <a:t>Entropy</a:t>
            </a:r>
            <a:r>
              <a:rPr lang="en-US">
                <a:solidFill>
                  <a:srgbClr val="0E0E0E"/>
                </a:solidFill>
                <a:latin typeface="Arial"/>
                <a:ea typeface="Arial"/>
                <a:cs typeface="Arial"/>
                <a:sym typeface="Arial"/>
              </a:rPr>
              <a:t> provides more theoretical insight through </a:t>
            </a:r>
            <a:r>
              <a:rPr lang="en-US" b="1">
                <a:solidFill>
                  <a:srgbClr val="0E0E0E"/>
                </a:solidFill>
                <a:latin typeface="Arial"/>
                <a:ea typeface="Arial"/>
                <a:cs typeface="Arial"/>
                <a:sym typeface="Arial"/>
              </a:rPr>
              <a:t>information gain</a:t>
            </a:r>
            <a:r>
              <a:rPr lang="en-US">
                <a:solidFill>
                  <a:srgbClr val="0E0E0E"/>
                </a:solidFill>
                <a:latin typeface="Arial"/>
                <a:ea typeface="Arial"/>
                <a:cs typeface="Arial"/>
                <a:sym typeface="Arial"/>
              </a:rPr>
              <a:t>.</a:t>
            </a:r>
            <a:endParaRPr/>
          </a:p>
          <a:p>
            <a:pPr marL="0" lvl="0" indent="0" algn="l" rtl="0">
              <a:spcBef>
                <a:spcPts val="900"/>
              </a:spcBef>
              <a:spcAft>
                <a:spcPts val="0"/>
              </a:spcAft>
              <a:buNone/>
            </a:pPr>
            <a:r>
              <a:rPr lang="en-US">
                <a:solidFill>
                  <a:srgbClr val="0E0E0E"/>
                </a:solidFill>
                <a:latin typeface="Arial"/>
                <a:ea typeface="Arial"/>
                <a:cs typeface="Arial"/>
                <a:sym typeface="Arial"/>
              </a:rPr>
              <a:t>• Both methods aim to reduce the uncertainty (impurity) of the child nodes after a split, and they often lead to similar results.</a:t>
            </a:r>
            <a:endParaRPr/>
          </a:p>
          <a:p>
            <a:pPr marL="0" lvl="0" indent="0" algn="l" rtl="0">
              <a:spcBef>
                <a:spcPts val="0"/>
              </a:spcBef>
              <a:spcAft>
                <a:spcPts val="0"/>
              </a:spcAft>
              <a:buNone/>
            </a:pPr>
            <a:endParaRPr/>
          </a:p>
        </p:txBody>
      </p:sp>
      <p:sp>
        <p:nvSpPr>
          <p:cNvPr id="176" name="Google Shape;176;p14:notes">
            <a:extLst>
              <a:ext uri="{FF2B5EF4-FFF2-40B4-BE49-F238E27FC236}">
                <a16:creationId xmlns:a16="http://schemas.microsoft.com/office/drawing/2014/main" id="{F6CF9FBA-353F-C233-8AB2-43CE7E68B16C}"/>
              </a:ext>
            </a:extLst>
          </p:cNvPr>
          <p:cNvSpPr txBox="1">
            <a:spLocks noGrp="1"/>
          </p:cNvSpPr>
          <p:nvPr>
            <p:ph type="sldNum" idx="12"/>
          </p:nvPr>
        </p:nvSpPr>
        <p:spPr>
          <a:xfrm>
            <a:off x="4023092" y="8917422"/>
            <a:ext cx="3077739" cy="471053"/>
          </a:xfrm>
          <a:prstGeom prst="rect">
            <a:avLst/>
          </a:prstGeom>
          <a:noFill/>
          <a:ln>
            <a:noFill/>
          </a:ln>
        </p:spPr>
        <p:txBody>
          <a:bodyPr spcFirstLastPara="1" wrap="square" lIns="94225" tIns="47100" rIns="94225" bIns="471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2783065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20: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225" name="Google Shape;225;p20: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21: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233" name="Google Shape;233;p21: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a:extLst>
            <a:ext uri="{FF2B5EF4-FFF2-40B4-BE49-F238E27FC236}">
              <a16:creationId xmlns:a16="http://schemas.microsoft.com/office/drawing/2014/main" id="{B70BF01D-6B68-3AFC-2733-E69C1CD7F134}"/>
            </a:ext>
          </a:extLst>
        </p:cNvPr>
        <p:cNvGrpSpPr/>
        <p:nvPr/>
      </p:nvGrpSpPr>
      <p:grpSpPr>
        <a:xfrm>
          <a:off x="0" y="0"/>
          <a:ext cx="0" cy="0"/>
          <a:chOff x="0" y="0"/>
          <a:chExt cx="0" cy="0"/>
        </a:xfrm>
      </p:grpSpPr>
      <p:sp>
        <p:nvSpPr>
          <p:cNvPr id="232" name="Google Shape;232;p21:notes">
            <a:extLst>
              <a:ext uri="{FF2B5EF4-FFF2-40B4-BE49-F238E27FC236}">
                <a16:creationId xmlns:a16="http://schemas.microsoft.com/office/drawing/2014/main" id="{7EA4D04A-0205-B000-4FA8-4A2A3876F33C}"/>
              </a:ext>
            </a:extLst>
          </p:cNvPr>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233" name="Google Shape;233;p21:notes">
            <a:extLst>
              <a:ext uri="{FF2B5EF4-FFF2-40B4-BE49-F238E27FC236}">
                <a16:creationId xmlns:a16="http://schemas.microsoft.com/office/drawing/2014/main" id="{0F64579B-D24B-509B-8237-5009EFE25FC3}"/>
              </a:ext>
            </a:extLst>
          </p:cNvPr>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7040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3: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179" name="Google Shape;179;p13: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424E1288-121A-4882-2842-F8A39C35BE20}"/>
            </a:ext>
          </a:extLst>
        </p:cNvPr>
        <p:cNvGrpSpPr/>
        <p:nvPr/>
      </p:nvGrpSpPr>
      <p:grpSpPr>
        <a:xfrm>
          <a:off x="0" y="0"/>
          <a:ext cx="0" cy="0"/>
          <a:chOff x="0" y="0"/>
          <a:chExt cx="0" cy="0"/>
        </a:xfrm>
      </p:grpSpPr>
      <p:sp>
        <p:nvSpPr>
          <p:cNvPr id="178" name="Google Shape;178;p13:notes">
            <a:extLst>
              <a:ext uri="{FF2B5EF4-FFF2-40B4-BE49-F238E27FC236}">
                <a16:creationId xmlns:a16="http://schemas.microsoft.com/office/drawing/2014/main" id="{73C2C2DE-03BC-2979-46D7-8A6BF0A1D1E0}"/>
              </a:ext>
            </a:extLst>
          </p:cNvPr>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179" name="Google Shape;179;p13:notes">
            <a:extLst>
              <a:ext uri="{FF2B5EF4-FFF2-40B4-BE49-F238E27FC236}">
                <a16:creationId xmlns:a16="http://schemas.microsoft.com/office/drawing/2014/main" id="{48191550-2E68-01FC-48E2-4C5277F821F5}"/>
              </a:ext>
            </a:extLst>
          </p:cNvPr>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9560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3: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 name="Google Shape;249;p23: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spcBef>
                <a:spcPts val="0"/>
              </a:spcBef>
              <a:spcAft>
                <a:spcPts val="0"/>
              </a:spcAft>
              <a:buNone/>
            </a:pPr>
            <a:r>
              <a:rPr lang="en-US" dirty="0">
                <a:solidFill>
                  <a:srgbClr val="0E0E0E"/>
                </a:solidFill>
                <a:latin typeface="Arial"/>
                <a:ea typeface="Arial"/>
                <a:cs typeface="Arial"/>
                <a:sym typeface="Arial"/>
              </a:rPr>
              <a:t>1. Logistic Regression is a robust, interpretable algorithm for classification.</a:t>
            </a:r>
            <a:endParaRPr dirty="0"/>
          </a:p>
          <a:p>
            <a:pPr marL="0" lvl="0" indent="0" algn="l" rtl="0">
              <a:spcBef>
                <a:spcPts val="900"/>
              </a:spcBef>
              <a:spcAft>
                <a:spcPts val="0"/>
              </a:spcAft>
              <a:buNone/>
            </a:pPr>
            <a:r>
              <a:rPr lang="en-US" dirty="0">
                <a:solidFill>
                  <a:srgbClr val="0E0E0E"/>
                </a:solidFill>
                <a:latin typeface="Times New Roman"/>
                <a:ea typeface="Times New Roman"/>
                <a:cs typeface="Times New Roman"/>
                <a:sym typeface="Times New Roman"/>
              </a:rPr>
              <a:t>2. In </a:t>
            </a:r>
            <a:r>
              <a:rPr lang="en-US" b="1" dirty="0">
                <a:solidFill>
                  <a:srgbClr val="0E0E0E"/>
                </a:solidFill>
                <a:latin typeface="Arial"/>
                <a:ea typeface="Arial"/>
                <a:cs typeface="Arial"/>
                <a:sym typeface="Arial"/>
              </a:rPr>
              <a:t>binary classification</a:t>
            </a:r>
            <a:r>
              <a:rPr lang="en-US" dirty="0">
                <a:solidFill>
                  <a:srgbClr val="0E0E0E"/>
                </a:solidFill>
                <a:latin typeface="Arial"/>
                <a:ea typeface="Arial"/>
                <a:cs typeface="Arial"/>
                <a:sym typeface="Arial"/>
              </a:rPr>
              <a:t>, it uses a sigmoid function; for </a:t>
            </a:r>
            <a:r>
              <a:rPr lang="en-US" b="1" dirty="0">
                <a:solidFill>
                  <a:srgbClr val="0E0E0E"/>
                </a:solidFill>
                <a:latin typeface="Arial"/>
                <a:ea typeface="Arial"/>
                <a:cs typeface="Arial"/>
                <a:sym typeface="Arial"/>
              </a:rPr>
              <a:t>multi-class classification</a:t>
            </a:r>
            <a:r>
              <a:rPr lang="en-US" dirty="0">
                <a:solidFill>
                  <a:srgbClr val="0E0E0E"/>
                </a:solidFill>
                <a:latin typeface="Arial"/>
                <a:ea typeface="Arial"/>
                <a:cs typeface="Arial"/>
                <a:sym typeface="Arial"/>
              </a:rPr>
              <a:t>, it uses </a:t>
            </a:r>
            <a:r>
              <a:rPr lang="en-US" dirty="0" err="1">
                <a:solidFill>
                  <a:srgbClr val="0E0E0E"/>
                </a:solidFill>
                <a:latin typeface="Arial"/>
                <a:ea typeface="Arial"/>
                <a:cs typeface="Arial"/>
                <a:sym typeface="Arial"/>
              </a:rPr>
              <a:t>softmax</a:t>
            </a:r>
            <a:r>
              <a:rPr lang="en-US" dirty="0">
                <a:solidFill>
                  <a:srgbClr val="0E0E0E"/>
                </a:solidFill>
                <a:latin typeface="Arial"/>
                <a:ea typeface="Arial"/>
                <a:cs typeface="Arial"/>
                <a:sym typeface="Arial"/>
              </a:rPr>
              <a:t>.</a:t>
            </a:r>
            <a:endParaRPr dirty="0"/>
          </a:p>
          <a:p>
            <a:pPr marL="0" lvl="0" indent="0" algn="l" rtl="0">
              <a:spcBef>
                <a:spcPts val="900"/>
              </a:spcBef>
              <a:spcAft>
                <a:spcPts val="0"/>
              </a:spcAft>
              <a:buNone/>
            </a:pPr>
            <a:endParaRPr dirty="0">
              <a:solidFill>
                <a:srgbClr val="0E0E0E"/>
              </a:solidFill>
              <a:latin typeface="Arial"/>
              <a:ea typeface="Arial"/>
              <a:cs typeface="Arial"/>
              <a:sym typeface="Arial"/>
            </a:endParaRPr>
          </a:p>
          <a:p>
            <a:pPr marL="0" lvl="0" indent="0" algn="l" rtl="0">
              <a:spcBef>
                <a:spcPts val="0"/>
              </a:spcBef>
              <a:spcAft>
                <a:spcPts val="0"/>
              </a:spcAft>
              <a:buNone/>
            </a:pPr>
            <a:r>
              <a:rPr lang="en-US" dirty="0">
                <a:solidFill>
                  <a:srgbClr val="0E0E0E"/>
                </a:solidFill>
                <a:latin typeface="Arial"/>
                <a:ea typeface="Arial"/>
                <a:cs typeface="Arial"/>
                <a:sym typeface="Arial"/>
              </a:rPr>
              <a:t>Logistic Regression isn’t suitable when you are trying to predict a </a:t>
            </a:r>
            <a:r>
              <a:rPr lang="en-US" b="1" dirty="0">
                <a:solidFill>
                  <a:srgbClr val="0E0E0E"/>
                </a:solidFill>
                <a:latin typeface="Arial"/>
                <a:ea typeface="Arial"/>
                <a:cs typeface="Arial"/>
                <a:sym typeface="Arial"/>
              </a:rPr>
              <a:t>continuous output</a:t>
            </a:r>
            <a:r>
              <a:rPr lang="en-US" dirty="0">
                <a:solidFill>
                  <a:srgbClr val="0E0E0E"/>
                </a:solidFill>
                <a:latin typeface="Arial"/>
                <a:ea typeface="Arial"/>
                <a:cs typeface="Arial"/>
                <a:sym typeface="Arial"/>
              </a:rPr>
              <a:t> in the traditional sense. In those cases, </a:t>
            </a:r>
            <a:r>
              <a:rPr lang="en-US" b="1" dirty="0">
                <a:solidFill>
                  <a:srgbClr val="0E0E0E"/>
                </a:solidFill>
                <a:latin typeface="Arial"/>
                <a:ea typeface="Arial"/>
                <a:cs typeface="Arial"/>
                <a:sym typeface="Arial"/>
              </a:rPr>
              <a:t>Linear Regression</a:t>
            </a:r>
            <a:r>
              <a:rPr lang="en-US" dirty="0">
                <a:solidFill>
                  <a:srgbClr val="0E0E0E"/>
                </a:solidFill>
                <a:latin typeface="Arial"/>
                <a:ea typeface="Arial"/>
                <a:cs typeface="Arial"/>
                <a:sym typeface="Arial"/>
              </a:rPr>
              <a:t> or other algorithms like </a:t>
            </a:r>
            <a:r>
              <a:rPr lang="en-US" b="1" dirty="0">
                <a:solidFill>
                  <a:srgbClr val="0E0E0E"/>
                </a:solidFill>
                <a:latin typeface="Arial"/>
                <a:ea typeface="Arial"/>
                <a:cs typeface="Arial"/>
                <a:sym typeface="Arial"/>
              </a:rPr>
              <a:t>Decision Trees for Regression</a:t>
            </a:r>
            <a:r>
              <a:rPr lang="en-US" dirty="0">
                <a:solidFill>
                  <a:srgbClr val="0E0E0E"/>
                </a:solidFill>
                <a:latin typeface="Arial"/>
                <a:ea typeface="Arial"/>
                <a:cs typeface="Arial"/>
                <a:sym typeface="Arial"/>
              </a:rPr>
              <a:t> or </a:t>
            </a:r>
            <a:r>
              <a:rPr lang="en-US" b="1" dirty="0">
                <a:solidFill>
                  <a:srgbClr val="0E0E0E"/>
                </a:solidFill>
                <a:latin typeface="Arial"/>
                <a:ea typeface="Arial"/>
                <a:cs typeface="Arial"/>
                <a:sym typeface="Arial"/>
              </a:rPr>
              <a:t>Random Forests</a:t>
            </a:r>
            <a:r>
              <a:rPr lang="en-US" dirty="0">
                <a:solidFill>
                  <a:srgbClr val="0E0E0E"/>
                </a:solidFill>
                <a:latin typeface="Arial"/>
                <a:ea typeface="Arial"/>
                <a:cs typeface="Arial"/>
                <a:sym typeface="Arial"/>
              </a:rPr>
              <a:t> are more appropriate.</a:t>
            </a:r>
            <a:endParaRPr dirty="0"/>
          </a:p>
          <a:p>
            <a:pPr marL="0" lvl="0" indent="0" algn="l" rtl="0">
              <a:spcBef>
                <a:spcPts val="0"/>
              </a:spcBef>
              <a:spcAft>
                <a:spcPts val="0"/>
              </a:spcAft>
              <a:buNone/>
            </a:pPr>
            <a:endParaRPr dirty="0">
              <a:solidFill>
                <a:srgbClr val="0E0E0E"/>
              </a:solidFill>
              <a:latin typeface="Arial"/>
              <a:ea typeface="Arial"/>
              <a:cs typeface="Arial"/>
              <a:sym typeface="Arial"/>
            </a:endParaRPr>
          </a:p>
          <a:p>
            <a:pPr marL="0" lvl="0" indent="0" algn="l" rtl="0">
              <a:spcBef>
                <a:spcPts val="0"/>
              </a:spcBef>
              <a:spcAft>
                <a:spcPts val="0"/>
              </a:spcAft>
              <a:buNone/>
            </a:pPr>
            <a:r>
              <a:rPr lang="en-US" b="1" dirty="0">
                <a:solidFill>
                  <a:srgbClr val="0E0E0E"/>
                </a:solidFill>
                <a:latin typeface="Arial"/>
                <a:ea typeface="Arial"/>
                <a:cs typeface="Arial"/>
                <a:sym typeface="Arial"/>
              </a:rPr>
              <a:t>Why Not Logistic Regression for Continuous Outcomes?</a:t>
            </a:r>
            <a:endParaRPr dirty="0">
              <a:solidFill>
                <a:srgbClr val="0E0E0E"/>
              </a:solidFill>
              <a:latin typeface="Arial"/>
              <a:ea typeface="Arial"/>
              <a:cs typeface="Arial"/>
              <a:sym typeface="Arial"/>
            </a:endParaRPr>
          </a:p>
          <a:p>
            <a:pPr marL="0" lvl="0" indent="0" algn="l" rtl="0">
              <a:spcBef>
                <a:spcPts val="900"/>
              </a:spcBef>
              <a:spcAft>
                <a:spcPts val="0"/>
              </a:spcAft>
              <a:buNone/>
            </a:pPr>
            <a:r>
              <a:rPr lang="en-US" dirty="0">
                <a:solidFill>
                  <a:srgbClr val="0E0E0E"/>
                </a:solidFill>
                <a:latin typeface="Arial"/>
                <a:ea typeface="Arial"/>
                <a:cs typeface="Arial"/>
                <a:sym typeface="Arial"/>
              </a:rPr>
              <a:t>• </a:t>
            </a:r>
            <a:r>
              <a:rPr lang="en-US" b="1" dirty="0">
                <a:solidFill>
                  <a:srgbClr val="0E0E0E"/>
                </a:solidFill>
                <a:latin typeface="Arial"/>
                <a:ea typeface="Arial"/>
                <a:cs typeface="Arial"/>
                <a:sym typeface="Arial"/>
              </a:rPr>
              <a:t>Sigmoid Function</a:t>
            </a:r>
            <a:r>
              <a:rPr lang="en-US" dirty="0">
                <a:solidFill>
                  <a:srgbClr val="0E0E0E"/>
                </a:solidFill>
                <a:latin typeface="Arial"/>
                <a:ea typeface="Arial"/>
                <a:cs typeface="Arial"/>
                <a:sym typeface="Arial"/>
              </a:rPr>
              <a:t>: The sigmoid function that Logistic Regression uses limits the output to between 0 and 1. For regression problems, you need a model that can output any real-valued number (positive or negative).</a:t>
            </a:r>
            <a:endParaRPr dirty="0"/>
          </a:p>
          <a:p>
            <a:pPr marL="0" lvl="0" indent="0" algn="l" rtl="0">
              <a:spcBef>
                <a:spcPts val="900"/>
              </a:spcBef>
              <a:spcAft>
                <a:spcPts val="0"/>
              </a:spcAft>
              <a:buNone/>
            </a:pPr>
            <a:r>
              <a:rPr lang="en-US" dirty="0">
                <a:solidFill>
                  <a:srgbClr val="0E0E0E"/>
                </a:solidFill>
                <a:latin typeface="Arial"/>
                <a:ea typeface="Arial"/>
                <a:cs typeface="Arial"/>
                <a:sym typeface="Arial"/>
              </a:rPr>
              <a:t>• </a:t>
            </a:r>
            <a:r>
              <a:rPr lang="en-US" b="1" dirty="0">
                <a:solidFill>
                  <a:srgbClr val="0E0E0E"/>
                </a:solidFill>
                <a:latin typeface="Arial"/>
                <a:ea typeface="Arial"/>
                <a:cs typeface="Arial"/>
                <a:sym typeface="Arial"/>
              </a:rPr>
              <a:t>Linear Regression vs Logistic Regression</a:t>
            </a:r>
            <a:r>
              <a:rPr lang="en-US" dirty="0">
                <a:solidFill>
                  <a:srgbClr val="0E0E0E"/>
                </a:solidFill>
                <a:latin typeface="Arial"/>
                <a:ea typeface="Arial"/>
                <a:cs typeface="Arial"/>
                <a:sym typeface="Arial"/>
              </a:rPr>
              <a:t>:</a:t>
            </a:r>
            <a:endParaRPr dirty="0"/>
          </a:p>
          <a:p>
            <a:pPr marL="0" lvl="0" indent="0" algn="l" rtl="0">
              <a:spcBef>
                <a:spcPts val="900"/>
              </a:spcBef>
              <a:spcAft>
                <a:spcPts val="0"/>
              </a:spcAft>
              <a:buNone/>
            </a:pPr>
            <a:r>
              <a:rPr lang="en-US" dirty="0">
                <a:solidFill>
                  <a:srgbClr val="0E0E0E"/>
                </a:solidFill>
                <a:latin typeface="Arial"/>
                <a:ea typeface="Arial"/>
                <a:cs typeface="Arial"/>
                <a:sym typeface="Arial"/>
              </a:rPr>
              <a:t>• </a:t>
            </a:r>
            <a:r>
              <a:rPr lang="en-US" b="1" dirty="0">
                <a:solidFill>
                  <a:srgbClr val="0E0E0E"/>
                </a:solidFill>
                <a:latin typeface="Arial"/>
                <a:ea typeface="Arial"/>
                <a:cs typeface="Arial"/>
                <a:sym typeface="Arial"/>
              </a:rPr>
              <a:t>Linear Regression</a:t>
            </a:r>
            <a:r>
              <a:rPr lang="en-US" dirty="0">
                <a:solidFill>
                  <a:srgbClr val="0E0E0E"/>
                </a:solidFill>
                <a:latin typeface="Arial"/>
                <a:ea typeface="Arial"/>
                <a:cs typeface="Arial"/>
                <a:sym typeface="Arial"/>
              </a:rPr>
              <a:t> directly predicts a continuous output using a linear relationship.</a:t>
            </a:r>
            <a:endParaRPr dirty="0"/>
          </a:p>
          <a:p>
            <a:pPr marL="0" lvl="0" indent="0" algn="l" rtl="0">
              <a:spcBef>
                <a:spcPts val="900"/>
              </a:spcBef>
              <a:spcAft>
                <a:spcPts val="0"/>
              </a:spcAft>
              <a:buNone/>
            </a:pPr>
            <a:r>
              <a:rPr lang="en-US" dirty="0">
                <a:solidFill>
                  <a:srgbClr val="0E0E0E"/>
                </a:solidFill>
                <a:latin typeface="Arial"/>
                <a:ea typeface="Arial"/>
                <a:cs typeface="Arial"/>
                <a:sym typeface="Arial"/>
              </a:rPr>
              <a:t>• </a:t>
            </a:r>
            <a:r>
              <a:rPr lang="en-US" b="1" dirty="0">
                <a:solidFill>
                  <a:srgbClr val="0E0E0E"/>
                </a:solidFill>
                <a:latin typeface="Arial"/>
                <a:ea typeface="Arial"/>
                <a:cs typeface="Arial"/>
                <a:sym typeface="Arial"/>
              </a:rPr>
              <a:t>Logistic Regression</a:t>
            </a:r>
            <a:r>
              <a:rPr lang="en-US" dirty="0">
                <a:solidFill>
                  <a:srgbClr val="0E0E0E"/>
                </a:solidFill>
                <a:latin typeface="Arial"/>
                <a:ea typeface="Arial"/>
                <a:cs typeface="Arial"/>
                <a:sym typeface="Arial"/>
              </a:rPr>
              <a:t> predicts probabilities and uses the output to classify inputs into categories (usually binary).</a:t>
            </a:r>
            <a:endParaRPr dirty="0"/>
          </a:p>
          <a:p>
            <a:pPr marL="0" lvl="0" indent="0" algn="l" rtl="0">
              <a:spcBef>
                <a:spcPts val="900"/>
              </a:spcBef>
              <a:spcAft>
                <a:spcPts val="0"/>
              </a:spcAft>
              <a:buNone/>
            </a:pPr>
            <a:endParaRPr dirty="0">
              <a:solidFill>
                <a:srgbClr val="0E0E0E"/>
              </a:solidFill>
              <a:latin typeface="Arial"/>
              <a:ea typeface="Arial"/>
              <a:cs typeface="Arial"/>
              <a:sym typeface="Arial"/>
            </a:endParaRPr>
          </a:p>
          <a:p>
            <a:pPr marL="0" lvl="0" indent="0" algn="l" rtl="0">
              <a:spcBef>
                <a:spcPts val="0"/>
              </a:spcBef>
              <a:spcAft>
                <a:spcPts val="0"/>
              </a:spcAft>
              <a:buNone/>
            </a:pPr>
            <a:r>
              <a:rPr lang="en-US" dirty="0">
                <a:solidFill>
                  <a:srgbClr val="0E0E0E"/>
                </a:solidFill>
                <a:latin typeface="Arial"/>
                <a:ea typeface="Arial"/>
                <a:cs typeface="Arial"/>
                <a:sym typeface="Arial"/>
              </a:rPr>
              <a:t>The term </a:t>
            </a:r>
            <a:r>
              <a:rPr lang="en-US" b="1" dirty="0">
                <a:solidFill>
                  <a:srgbClr val="0E0E0E"/>
                </a:solidFill>
                <a:latin typeface="Arial"/>
                <a:ea typeface="Arial"/>
                <a:cs typeface="Arial"/>
                <a:sym typeface="Arial"/>
              </a:rPr>
              <a:t>“Logistic Regression”</a:t>
            </a:r>
            <a:r>
              <a:rPr lang="en-US" dirty="0">
                <a:solidFill>
                  <a:srgbClr val="0E0E0E"/>
                </a:solidFill>
                <a:latin typeface="Arial"/>
                <a:ea typeface="Arial"/>
                <a:cs typeface="Arial"/>
                <a:sym typeface="Arial"/>
              </a:rPr>
              <a:t> can be confusing because it includes the word </a:t>
            </a:r>
            <a:r>
              <a:rPr lang="en-US" b="1" dirty="0">
                <a:solidFill>
                  <a:srgbClr val="0E0E0E"/>
                </a:solidFill>
                <a:latin typeface="Arial"/>
                <a:ea typeface="Arial"/>
                <a:cs typeface="Arial"/>
                <a:sym typeface="Arial"/>
              </a:rPr>
              <a:t>“regression”</a:t>
            </a:r>
            <a:r>
              <a:rPr lang="en-US" dirty="0">
                <a:solidFill>
                  <a:srgbClr val="0E0E0E"/>
                </a:solidFill>
                <a:latin typeface="Arial"/>
                <a:ea typeface="Arial"/>
                <a:cs typeface="Arial"/>
                <a:sym typeface="Arial"/>
              </a:rPr>
              <a:t>, yet it is primarily used for </a:t>
            </a:r>
            <a:r>
              <a:rPr lang="en-US" b="1" dirty="0">
                <a:solidFill>
                  <a:srgbClr val="0E0E0E"/>
                </a:solidFill>
                <a:latin typeface="Arial"/>
                <a:ea typeface="Arial"/>
                <a:cs typeface="Arial"/>
                <a:sym typeface="Arial"/>
              </a:rPr>
              <a:t>classification</a:t>
            </a:r>
            <a:r>
              <a:rPr lang="en-US" dirty="0">
                <a:solidFill>
                  <a:srgbClr val="0E0E0E"/>
                </a:solidFill>
                <a:latin typeface="Arial"/>
                <a:ea typeface="Arial"/>
                <a:cs typeface="Arial"/>
                <a:sym typeface="Arial"/>
              </a:rPr>
              <a:t> tasks. Here’s the historical context and why it’s called “regression” despite being more commonly associated with classification:</a:t>
            </a:r>
            <a:endParaRPr dirty="0"/>
          </a:p>
          <a:p>
            <a:pPr marL="0" lvl="0" indent="0" algn="l" rtl="0">
              <a:spcBef>
                <a:spcPts val="0"/>
              </a:spcBef>
              <a:spcAft>
                <a:spcPts val="0"/>
              </a:spcAft>
              <a:buNone/>
            </a:pPr>
            <a:endParaRPr dirty="0">
              <a:solidFill>
                <a:srgbClr val="0E0E0E"/>
              </a:solidFill>
              <a:latin typeface="Arial"/>
              <a:ea typeface="Arial"/>
              <a:cs typeface="Arial"/>
              <a:sym typeface="Arial"/>
            </a:endParaRPr>
          </a:p>
          <a:p>
            <a:pPr marL="0" lvl="0" indent="0" algn="l" rtl="0">
              <a:spcBef>
                <a:spcPts val="0"/>
              </a:spcBef>
              <a:spcAft>
                <a:spcPts val="0"/>
              </a:spcAft>
              <a:buNone/>
            </a:pPr>
            <a:r>
              <a:rPr lang="en-US" b="1" dirty="0">
                <a:solidFill>
                  <a:srgbClr val="0E0E0E"/>
                </a:solidFill>
                <a:latin typeface="Arial"/>
                <a:ea typeface="Arial"/>
                <a:cs typeface="Arial"/>
                <a:sym typeface="Arial"/>
              </a:rPr>
              <a:t>Historical Context:</a:t>
            </a:r>
            <a:endParaRPr dirty="0">
              <a:solidFill>
                <a:srgbClr val="0E0E0E"/>
              </a:solidFill>
              <a:latin typeface="Arial"/>
              <a:ea typeface="Arial"/>
              <a:cs typeface="Arial"/>
              <a:sym typeface="Arial"/>
            </a:endParaRPr>
          </a:p>
          <a:p>
            <a:pPr marL="0" lvl="0" indent="0" algn="l" rtl="0">
              <a:spcBef>
                <a:spcPts val="0"/>
              </a:spcBef>
              <a:spcAft>
                <a:spcPts val="0"/>
              </a:spcAft>
              <a:buNone/>
            </a:pPr>
            <a:endParaRPr dirty="0">
              <a:solidFill>
                <a:srgbClr val="0E0E0E"/>
              </a:solidFill>
              <a:latin typeface="Arial"/>
              <a:ea typeface="Arial"/>
              <a:cs typeface="Arial"/>
              <a:sym typeface="Arial"/>
            </a:endParaRPr>
          </a:p>
          <a:p>
            <a:pPr marL="0" lvl="0" indent="0" algn="l" rtl="0">
              <a:spcBef>
                <a:spcPts val="900"/>
              </a:spcBef>
              <a:spcAft>
                <a:spcPts val="0"/>
              </a:spcAft>
              <a:buNone/>
            </a:pPr>
            <a:r>
              <a:rPr lang="en-US" dirty="0">
                <a:solidFill>
                  <a:srgbClr val="0E0E0E"/>
                </a:solidFill>
                <a:latin typeface="Arial"/>
                <a:ea typeface="Arial"/>
                <a:cs typeface="Arial"/>
                <a:sym typeface="Arial"/>
              </a:rPr>
              <a:t>• </a:t>
            </a:r>
            <a:r>
              <a:rPr lang="en-US" b="1" dirty="0">
                <a:solidFill>
                  <a:srgbClr val="0E0E0E"/>
                </a:solidFill>
                <a:latin typeface="Arial"/>
                <a:ea typeface="Arial"/>
                <a:cs typeface="Arial"/>
                <a:sym typeface="Arial"/>
              </a:rPr>
              <a:t>Logistic Regression</a:t>
            </a:r>
            <a:r>
              <a:rPr lang="en-US" dirty="0">
                <a:solidFill>
                  <a:srgbClr val="0E0E0E"/>
                </a:solidFill>
                <a:latin typeface="Arial"/>
                <a:ea typeface="Arial"/>
                <a:cs typeface="Arial"/>
                <a:sym typeface="Arial"/>
              </a:rPr>
              <a:t> was developed by </a:t>
            </a:r>
            <a:r>
              <a:rPr lang="en-US" b="1" dirty="0">
                <a:solidFill>
                  <a:srgbClr val="0E0E0E"/>
                </a:solidFill>
                <a:latin typeface="Arial"/>
                <a:ea typeface="Arial"/>
                <a:cs typeface="Arial"/>
                <a:sym typeface="Arial"/>
              </a:rPr>
              <a:t>David R. Cox</a:t>
            </a:r>
            <a:r>
              <a:rPr lang="en-US" dirty="0">
                <a:solidFill>
                  <a:srgbClr val="0E0E0E"/>
                </a:solidFill>
                <a:latin typeface="Arial"/>
                <a:ea typeface="Arial"/>
                <a:cs typeface="Arial"/>
                <a:sym typeface="Arial"/>
              </a:rPr>
              <a:t> in the 1950s. Originally, it was designed as a way to model </a:t>
            </a:r>
            <a:r>
              <a:rPr lang="en-US" b="1" dirty="0">
                <a:solidFill>
                  <a:srgbClr val="0E0E0E"/>
                </a:solidFill>
                <a:latin typeface="Arial"/>
                <a:ea typeface="Arial"/>
                <a:cs typeface="Arial"/>
                <a:sym typeface="Arial"/>
              </a:rPr>
              <a:t>binary outcomes</a:t>
            </a:r>
            <a:r>
              <a:rPr lang="en-US" dirty="0">
                <a:solidFill>
                  <a:srgbClr val="0E0E0E"/>
                </a:solidFill>
                <a:latin typeface="Arial"/>
                <a:ea typeface="Arial"/>
                <a:cs typeface="Arial"/>
                <a:sym typeface="Arial"/>
              </a:rPr>
              <a:t> (i.e., two possible outcomes like “yes/no,” “win/lose,” “1/0”).</a:t>
            </a:r>
            <a:endParaRPr dirty="0"/>
          </a:p>
          <a:p>
            <a:pPr marL="0" lvl="0" indent="0" algn="l" rtl="0">
              <a:spcBef>
                <a:spcPts val="900"/>
              </a:spcBef>
              <a:spcAft>
                <a:spcPts val="0"/>
              </a:spcAft>
              <a:buNone/>
            </a:pPr>
            <a:r>
              <a:rPr lang="en-US" dirty="0">
                <a:solidFill>
                  <a:srgbClr val="0E0E0E"/>
                </a:solidFill>
                <a:latin typeface="Arial"/>
                <a:ea typeface="Arial"/>
                <a:cs typeface="Arial"/>
                <a:sym typeface="Arial"/>
              </a:rPr>
              <a:t>• The term “regression” in </a:t>
            </a:r>
            <a:r>
              <a:rPr lang="en-US" b="1" dirty="0">
                <a:solidFill>
                  <a:srgbClr val="0E0E0E"/>
                </a:solidFill>
                <a:latin typeface="Arial"/>
                <a:ea typeface="Arial"/>
                <a:cs typeface="Arial"/>
                <a:sym typeface="Arial"/>
              </a:rPr>
              <a:t>Logistic Regression</a:t>
            </a:r>
            <a:r>
              <a:rPr lang="en-US" dirty="0">
                <a:solidFill>
                  <a:srgbClr val="0E0E0E"/>
                </a:solidFill>
                <a:latin typeface="Arial"/>
                <a:ea typeface="Arial"/>
                <a:cs typeface="Arial"/>
                <a:sym typeface="Arial"/>
              </a:rPr>
              <a:t> comes from its statistical roots. In the early days, </a:t>
            </a:r>
            <a:r>
              <a:rPr lang="en-US" b="1" dirty="0">
                <a:solidFill>
                  <a:srgbClr val="0E0E0E"/>
                </a:solidFill>
                <a:latin typeface="Arial"/>
                <a:ea typeface="Arial"/>
                <a:cs typeface="Arial"/>
                <a:sym typeface="Arial"/>
              </a:rPr>
              <a:t>regression</a:t>
            </a:r>
            <a:r>
              <a:rPr lang="en-US" dirty="0">
                <a:solidFill>
                  <a:srgbClr val="0E0E0E"/>
                </a:solidFill>
                <a:latin typeface="Arial"/>
                <a:ea typeface="Arial"/>
                <a:cs typeface="Arial"/>
                <a:sym typeface="Arial"/>
              </a:rPr>
              <a:t> was a broader term used to refer to any method that models the relationship between a dependent variable and one or more independent variables.</a:t>
            </a:r>
            <a:endParaRPr dirty="0"/>
          </a:p>
          <a:p>
            <a:pPr marL="0" lvl="0" indent="0" algn="l" rtl="0">
              <a:spcBef>
                <a:spcPts val="900"/>
              </a:spcBef>
              <a:spcAft>
                <a:spcPts val="0"/>
              </a:spcAft>
              <a:buNone/>
            </a:pPr>
            <a:r>
              <a:rPr lang="en-US" dirty="0">
                <a:solidFill>
                  <a:srgbClr val="0E0E0E"/>
                </a:solidFill>
                <a:latin typeface="Arial"/>
                <a:ea typeface="Arial"/>
                <a:cs typeface="Arial"/>
                <a:sym typeface="Arial"/>
              </a:rPr>
              <a:t>• </a:t>
            </a:r>
            <a:r>
              <a:rPr lang="en-US" b="1" dirty="0">
                <a:solidFill>
                  <a:srgbClr val="0E0E0E"/>
                </a:solidFill>
                <a:latin typeface="Arial"/>
                <a:ea typeface="Arial"/>
                <a:cs typeface="Arial"/>
                <a:sym typeface="Arial"/>
              </a:rPr>
              <a:t>Linear Regression</a:t>
            </a:r>
            <a:r>
              <a:rPr lang="en-US" dirty="0">
                <a:solidFill>
                  <a:srgbClr val="0E0E0E"/>
                </a:solidFill>
                <a:latin typeface="Arial"/>
                <a:ea typeface="Arial"/>
                <a:cs typeface="Arial"/>
                <a:sym typeface="Arial"/>
              </a:rPr>
              <a:t> refers to a model where the output is a continuous value, and it uses a </a:t>
            </a:r>
            <a:r>
              <a:rPr lang="en-US" b="1" dirty="0">
                <a:solidFill>
                  <a:srgbClr val="0E0E0E"/>
                </a:solidFill>
                <a:latin typeface="Arial"/>
                <a:ea typeface="Arial"/>
                <a:cs typeface="Arial"/>
                <a:sym typeface="Arial"/>
              </a:rPr>
              <a:t>linear relationship</a:t>
            </a:r>
            <a:r>
              <a:rPr lang="en-US" dirty="0">
                <a:solidFill>
                  <a:srgbClr val="0E0E0E"/>
                </a:solidFill>
                <a:latin typeface="Arial"/>
                <a:ea typeface="Arial"/>
                <a:cs typeface="Arial"/>
                <a:sym typeface="Arial"/>
              </a:rPr>
              <a:t> between input features and output. In contrast, </a:t>
            </a:r>
            <a:r>
              <a:rPr lang="en-US" b="1" dirty="0">
                <a:solidFill>
                  <a:srgbClr val="0E0E0E"/>
                </a:solidFill>
                <a:latin typeface="Arial"/>
                <a:ea typeface="Arial"/>
                <a:cs typeface="Arial"/>
                <a:sym typeface="Arial"/>
              </a:rPr>
              <a:t>Logistic Regression</a:t>
            </a:r>
            <a:r>
              <a:rPr lang="en-US" dirty="0">
                <a:solidFill>
                  <a:srgbClr val="0E0E0E"/>
                </a:solidFill>
                <a:latin typeface="Arial"/>
                <a:ea typeface="Arial"/>
                <a:cs typeface="Arial"/>
                <a:sym typeface="Arial"/>
              </a:rPr>
              <a:t> models the relationship between input features and the probability of a binary outcome, using the </a:t>
            </a:r>
            <a:r>
              <a:rPr lang="en-US" b="1" dirty="0">
                <a:solidFill>
                  <a:srgbClr val="0E0E0E"/>
                </a:solidFill>
                <a:latin typeface="Arial"/>
                <a:ea typeface="Arial"/>
                <a:cs typeface="Arial"/>
                <a:sym typeface="Arial"/>
              </a:rPr>
              <a:t>logistic function</a:t>
            </a:r>
            <a:r>
              <a:rPr lang="en-US" dirty="0">
                <a:solidFill>
                  <a:srgbClr val="0E0E0E"/>
                </a:solidFill>
                <a:latin typeface="Arial"/>
                <a:ea typeface="Arial"/>
                <a:cs typeface="Arial"/>
                <a:sym typeface="Arial"/>
              </a:rPr>
              <a:t> (sigmoid function).</a:t>
            </a:r>
            <a:endParaRPr dirty="0"/>
          </a:p>
          <a:p>
            <a:pPr marL="0" lvl="0" indent="0" algn="l" rtl="0">
              <a:spcBef>
                <a:spcPts val="900"/>
              </a:spcBef>
              <a:spcAft>
                <a:spcPts val="0"/>
              </a:spcAft>
              <a:buNone/>
            </a:pPr>
            <a:endParaRPr dirty="0">
              <a:solidFill>
                <a:srgbClr val="0E0E0E"/>
              </a:solidFill>
              <a:latin typeface="Arial"/>
              <a:ea typeface="Arial"/>
              <a:cs typeface="Arial"/>
              <a:sym typeface="Arial"/>
            </a:endParaRPr>
          </a:p>
          <a:p>
            <a:pPr marL="0" lvl="0" indent="0" algn="l" rtl="0">
              <a:spcBef>
                <a:spcPts val="900"/>
              </a:spcBef>
              <a:spcAft>
                <a:spcPts val="0"/>
              </a:spcAft>
              <a:buNone/>
            </a:pPr>
            <a:endParaRPr dirty="0">
              <a:solidFill>
                <a:srgbClr val="0E0E0E"/>
              </a:solidFill>
              <a:latin typeface="Arial"/>
              <a:ea typeface="Arial"/>
              <a:cs typeface="Arial"/>
              <a:sym typeface="Arial"/>
            </a:endParaRPr>
          </a:p>
          <a:p>
            <a:pPr marL="0" lvl="0" indent="0" algn="l" rtl="0">
              <a:spcBef>
                <a:spcPts val="0"/>
              </a:spcBef>
              <a:spcAft>
                <a:spcPts val="0"/>
              </a:spcAft>
              <a:buNone/>
            </a:pPr>
            <a:endParaRPr dirty="0"/>
          </a:p>
        </p:txBody>
      </p:sp>
      <p:sp>
        <p:nvSpPr>
          <p:cNvPr id="250" name="Google Shape;250;p23:notes"/>
          <p:cNvSpPr txBox="1">
            <a:spLocks noGrp="1"/>
          </p:cNvSpPr>
          <p:nvPr>
            <p:ph type="sldNum" idx="12"/>
          </p:nvPr>
        </p:nvSpPr>
        <p:spPr>
          <a:xfrm>
            <a:off x="4023092" y="8917422"/>
            <a:ext cx="3077739" cy="471053"/>
          </a:xfrm>
          <a:prstGeom prst="rect">
            <a:avLst/>
          </a:prstGeom>
          <a:noFill/>
          <a:ln>
            <a:noFill/>
          </a:ln>
        </p:spPr>
        <p:txBody>
          <a:bodyPr spcFirstLastPara="1" wrap="square" lIns="94225" tIns="47100" rIns="94225" bIns="471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24: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259" name="Google Shape;259;p24: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8: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124" name="Google Shape;124;p8: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9: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132" name="Google Shape;132;p9: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0: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10: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spcBef>
                <a:spcPts val="0"/>
              </a:spcBef>
              <a:spcAft>
                <a:spcPts val="0"/>
              </a:spcAft>
              <a:buNone/>
            </a:pPr>
            <a:r>
              <a:rPr lang="en-US" b="1">
                <a:solidFill>
                  <a:srgbClr val="0E0E0E"/>
                </a:solidFill>
                <a:latin typeface="Arial"/>
                <a:ea typeface="Arial"/>
                <a:cs typeface="Arial"/>
                <a:sym typeface="Arial"/>
              </a:rPr>
              <a:t>Decision Trees</a:t>
            </a:r>
            <a:r>
              <a:rPr lang="en-US">
                <a:solidFill>
                  <a:srgbClr val="0E0E0E"/>
                </a:solidFill>
                <a:latin typeface="Arial"/>
                <a:ea typeface="Arial"/>
                <a:cs typeface="Arial"/>
                <a:sym typeface="Arial"/>
              </a:rPr>
              <a:t> are a powerful tool for both </a:t>
            </a:r>
            <a:r>
              <a:rPr lang="en-US" b="1">
                <a:solidFill>
                  <a:srgbClr val="0E0E0E"/>
                </a:solidFill>
                <a:latin typeface="Arial"/>
                <a:ea typeface="Arial"/>
                <a:cs typeface="Arial"/>
                <a:sym typeface="Arial"/>
              </a:rPr>
              <a:t>classification</a:t>
            </a:r>
            <a:r>
              <a:rPr lang="en-US">
                <a:solidFill>
                  <a:srgbClr val="0E0E0E"/>
                </a:solidFill>
                <a:latin typeface="Arial"/>
                <a:ea typeface="Arial"/>
                <a:cs typeface="Arial"/>
                <a:sym typeface="Arial"/>
              </a:rPr>
              <a:t> and </a:t>
            </a:r>
            <a:r>
              <a:rPr lang="en-US" b="1">
                <a:solidFill>
                  <a:srgbClr val="0E0E0E"/>
                </a:solidFill>
                <a:latin typeface="Arial"/>
                <a:ea typeface="Arial"/>
                <a:cs typeface="Arial"/>
                <a:sym typeface="Arial"/>
              </a:rPr>
              <a:t>regression</a:t>
            </a:r>
            <a:r>
              <a:rPr lang="en-US">
                <a:solidFill>
                  <a:srgbClr val="0E0E0E"/>
                </a:solidFill>
                <a:latin typeface="Arial"/>
                <a:ea typeface="Arial"/>
                <a:cs typeface="Arial"/>
                <a:sym typeface="Arial"/>
              </a:rPr>
              <a:t> tasks. </a:t>
            </a:r>
            <a:endParaRPr/>
          </a:p>
          <a:p>
            <a:pPr marL="0" lvl="0" indent="0" algn="l" rtl="0">
              <a:spcBef>
                <a:spcPts val="0"/>
              </a:spcBef>
              <a:spcAft>
                <a:spcPts val="0"/>
              </a:spcAft>
              <a:buNone/>
            </a:pPr>
            <a:r>
              <a:rPr lang="en-US">
                <a:solidFill>
                  <a:srgbClr val="0E0E0E"/>
                </a:solidFill>
                <a:latin typeface="Arial"/>
                <a:ea typeface="Arial"/>
                <a:cs typeface="Arial"/>
                <a:sym typeface="Arial"/>
              </a:rPr>
              <a:t>They model data by splitting it based on feature values, creating a tree-like structure where each node represents a decision or split based on a feature.</a:t>
            </a:r>
            <a:endParaRPr/>
          </a:p>
          <a:p>
            <a:pPr marL="0" lvl="0" indent="0" algn="l" rtl="0">
              <a:lnSpc>
                <a:spcPct val="120000"/>
              </a:lnSpc>
              <a:spcBef>
                <a:spcPts val="0"/>
              </a:spcBef>
              <a:spcAft>
                <a:spcPts val="0"/>
              </a:spcAft>
              <a:buNone/>
            </a:pPr>
            <a:r>
              <a:rPr lang="en-US" b="1">
                <a:latin typeface="Arial"/>
                <a:ea typeface="Arial"/>
                <a:cs typeface="Arial"/>
                <a:sym typeface="Arial"/>
              </a:rPr>
              <a:t>Decision trees are fast</a:t>
            </a:r>
            <a:endParaRPr/>
          </a:p>
          <a:p>
            <a:pPr marL="0" lvl="0" indent="0" algn="l" rtl="0">
              <a:lnSpc>
                <a:spcPct val="120000"/>
              </a:lnSpc>
              <a:spcBef>
                <a:spcPts val="0"/>
              </a:spcBef>
              <a:spcAft>
                <a:spcPts val="0"/>
              </a:spcAft>
              <a:buNone/>
            </a:pPr>
            <a:r>
              <a:rPr lang="en-US" b="1">
                <a:latin typeface="Arial"/>
                <a:ea typeface="Arial"/>
                <a:cs typeface="Arial"/>
                <a:sym typeface="Arial"/>
              </a:rPr>
              <a:t>They are explainable</a:t>
            </a:r>
            <a:endParaRPr/>
          </a:p>
          <a:p>
            <a:pPr marL="0" lvl="0" indent="0" algn="l" rtl="0">
              <a:lnSpc>
                <a:spcPct val="120000"/>
              </a:lnSpc>
              <a:spcBef>
                <a:spcPts val="0"/>
              </a:spcBef>
              <a:spcAft>
                <a:spcPts val="0"/>
              </a:spcAft>
              <a:buNone/>
            </a:pPr>
            <a:r>
              <a:rPr lang="en-US" b="1">
                <a:latin typeface="Arial"/>
                <a:ea typeface="Arial"/>
                <a:cs typeface="Arial"/>
                <a:sym typeface="Arial"/>
              </a:rPr>
              <a:t>Easy to learn</a:t>
            </a:r>
            <a:endParaRPr/>
          </a:p>
          <a:p>
            <a:pPr marL="0" lvl="0" indent="0" algn="l" rtl="0">
              <a:lnSpc>
                <a:spcPct val="120000"/>
              </a:lnSpc>
              <a:spcBef>
                <a:spcPts val="0"/>
              </a:spcBef>
              <a:spcAft>
                <a:spcPts val="0"/>
              </a:spcAft>
              <a:buNone/>
            </a:pPr>
            <a:r>
              <a:rPr lang="en-US" b="1">
                <a:latin typeface="Arial"/>
                <a:ea typeface="Arial"/>
                <a:cs typeface="Arial"/>
                <a:sym typeface="Arial"/>
              </a:rPr>
              <a:t>Handles missing data easily</a:t>
            </a:r>
            <a:endParaRPr/>
          </a:p>
          <a:p>
            <a:pPr marL="0" lvl="0" indent="0" algn="l" rtl="0">
              <a:lnSpc>
                <a:spcPct val="120000"/>
              </a:lnSpc>
              <a:spcBef>
                <a:spcPts val="0"/>
              </a:spcBef>
              <a:spcAft>
                <a:spcPts val="0"/>
              </a:spcAft>
              <a:buNone/>
            </a:pPr>
            <a:r>
              <a:rPr lang="en-US" b="1">
                <a:latin typeface="Arial"/>
                <a:ea typeface="Arial"/>
                <a:cs typeface="Arial"/>
                <a:sym typeface="Arial"/>
              </a:rPr>
              <a:t>Can overfit easily</a:t>
            </a:r>
            <a:endParaRPr/>
          </a:p>
          <a:p>
            <a:pPr marL="0" lvl="0" indent="0" algn="l" rtl="0">
              <a:spcBef>
                <a:spcPts val="0"/>
              </a:spcBef>
              <a:spcAft>
                <a:spcPts val="0"/>
              </a:spcAft>
              <a:buNone/>
            </a:pPr>
            <a:endParaRPr/>
          </a:p>
        </p:txBody>
      </p:sp>
      <p:sp>
        <p:nvSpPr>
          <p:cNvPr id="141" name="Google Shape;141;p10:notes"/>
          <p:cNvSpPr txBox="1">
            <a:spLocks noGrp="1"/>
          </p:cNvSpPr>
          <p:nvPr>
            <p:ph type="sldNum" idx="12"/>
          </p:nvPr>
        </p:nvSpPr>
        <p:spPr>
          <a:xfrm>
            <a:off x="4023092" y="8917422"/>
            <a:ext cx="3077739" cy="471053"/>
          </a:xfrm>
          <a:prstGeom prst="rect">
            <a:avLst/>
          </a:prstGeom>
          <a:noFill/>
          <a:ln>
            <a:noFill/>
          </a:ln>
        </p:spPr>
        <p:txBody>
          <a:bodyPr spcFirstLastPara="1" wrap="square" lIns="94225" tIns="47100" rIns="94225" bIns="471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1: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149" name="Google Shape;149;p11: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2: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156" name="Google Shape;156;p12: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3: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164" name="Google Shape;164;p13: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4: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14: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spcBef>
                <a:spcPts val="0"/>
              </a:spcBef>
              <a:spcAft>
                <a:spcPts val="0"/>
              </a:spcAft>
              <a:buNone/>
            </a:pPr>
            <a:r>
              <a:rPr lang="en-US" b="1">
                <a:solidFill>
                  <a:srgbClr val="0E0E0E"/>
                </a:solidFill>
                <a:latin typeface="Arial"/>
                <a:ea typeface="Arial"/>
                <a:cs typeface="Arial"/>
                <a:sym typeface="Arial"/>
              </a:rPr>
              <a:t>Gini Impurity</a:t>
            </a:r>
            <a:r>
              <a:rPr lang="en-US">
                <a:solidFill>
                  <a:srgbClr val="0E0E0E"/>
                </a:solidFill>
                <a:latin typeface="Arial"/>
                <a:ea typeface="Arial"/>
                <a:cs typeface="Arial"/>
                <a:sym typeface="Arial"/>
              </a:rPr>
              <a:t> and </a:t>
            </a:r>
            <a:r>
              <a:rPr lang="en-US" b="1">
                <a:solidFill>
                  <a:srgbClr val="0E0E0E"/>
                </a:solidFill>
                <a:latin typeface="Arial"/>
                <a:ea typeface="Arial"/>
                <a:cs typeface="Arial"/>
                <a:sym typeface="Arial"/>
              </a:rPr>
              <a:t>Entropy</a:t>
            </a:r>
            <a:r>
              <a:rPr lang="en-US">
                <a:solidFill>
                  <a:srgbClr val="0E0E0E"/>
                </a:solidFill>
                <a:latin typeface="Arial"/>
                <a:ea typeface="Arial"/>
                <a:cs typeface="Arial"/>
                <a:sym typeface="Arial"/>
              </a:rPr>
              <a:t> are both measures of impurity used to determine the best split in a </a:t>
            </a:r>
            <a:r>
              <a:rPr lang="en-US" b="1">
                <a:solidFill>
                  <a:srgbClr val="0E0E0E"/>
                </a:solidFill>
                <a:latin typeface="Arial"/>
                <a:ea typeface="Arial"/>
                <a:cs typeface="Arial"/>
                <a:sym typeface="Arial"/>
              </a:rPr>
              <a:t>Decision Tree</a:t>
            </a:r>
            <a:r>
              <a:rPr lang="en-US">
                <a:solidFill>
                  <a:srgbClr val="0E0E0E"/>
                </a:solidFill>
                <a:latin typeface="Arial"/>
                <a:ea typeface="Arial"/>
                <a:cs typeface="Arial"/>
                <a:sym typeface="Arial"/>
              </a:rPr>
              <a:t>.</a:t>
            </a:r>
            <a:endParaRPr/>
          </a:p>
          <a:p>
            <a:pPr marL="0" lvl="0" indent="0" algn="l" rtl="0">
              <a:spcBef>
                <a:spcPts val="900"/>
              </a:spcBef>
              <a:spcAft>
                <a:spcPts val="0"/>
              </a:spcAft>
              <a:buNone/>
            </a:pPr>
            <a:r>
              <a:rPr lang="en-US">
                <a:solidFill>
                  <a:srgbClr val="0E0E0E"/>
                </a:solidFill>
                <a:latin typeface="Arial"/>
                <a:ea typeface="Arial"/>
                <a:cs typeface="Arial"/>
                <a:sym typeface="Arial"/>
              </a:rPr>
              <a:t>• </a:t>
            </a:r>
            <a:r>
              <a:rPr lang="en-US" b="1">
                <a:solidFill>
                  <a:srgbClr val="0E0E0E"/>
                </a:solidFill>
                <a:latin typeface="Arial"/>
                <a:ea typeface="Arial"/>
                <a:cs typeface="Arial"/>
                <a:sym typeface="Arial"/>
              </a:rPr>
              <a:t>Gini Impurity</a:t>
            </a:r>
            <a:r>
              <a:rPr lang="en-US">
                <a:solidFill>
                  <a:srgbClr val="0E0E0E"/>
                </a:solidFill>
                <a:latin typeface="Arial"/>
                <a:ea typeface="Arial"/>
                <a:cs typeface="Arial"/>
                <a:sym typeface="Arial"/>
              </a:rPr>
              <a:t> is simpler and faster, while </a:t>
            </a:r>
            <a:r>
              <a:rPr lang="en-US" b="1">
                <a:solidFill>
                  <a:srgbClr val="0E0E0E"/>
                </a:solidFill>
                <a:latin typeface="Arial"/>
                <a:ea typeface="Arial"/>
                <a:cs typeface="Arial"/>
                <a:sym typeface="Arial"/>
              </a:rPr>
              <a:t>Entropy</a:t>
            </a:r>
            <a:r>
              <a:rPr lang="en-US">
                <a:solidFill>
                  <a:srgbClr val="0E0E0E"/>
                </a:solidFill>
                <a:latin typeface="Arial"/>
                <a:ea typeface="Arial"/>
                <a:cs typeface="Arial"/>
                <a:sym typeface="Arial"/>
              </a:rPr>
              <a:t> provides more theoretical insight through </a:t>
            </a:r>
            <a:r>
              <a:rPr lang="en-US" b="1">
                <a:solidFill>
                  <a:srgbClr val="0E0E0E"/>
                </a:solidFill>
                <a:latin typeface="Arial"/>
                <a:ea typeface="Arial"/>
                <a:cs typeface="Arial"/>
                <a:sym typeface="Arial"/>
              </a:rPr>
              <a:t>information gain</a:t>
            </a:r>
            <a:r>
              <a:rPr lang="en-US">
                <a:solidFill>
                  <a:srgbClr val="0E0E0E"/>
                </a:solidFill>
                <a:latin typeface="Arial"/>
                <a:ea typeface="Arial"/>
                <a:cs typeface="Arial"/>
                <a:sym typeface="Arial"/>
              </a:rPr>
              <a:t>.</a:t>
            </a:r>
            <a:endParaRPr/>
          </a:p>
          <a:p>
            <a:pPr marL="0" lvl="0" indent="0" algn="l" rtl="0">
              <a:spcBef>
                <a:spcPts val="900"/>
              </a:spcBef>
              <a:spcAft>
                <a:spcPts val="0"/>
              </a:spcAft>
              <a:buNone/>
            </a:pPr>
            <a:r>
              <a:rPr lang="en-US">
                <a:solidFill>
                  <a:srgbClr val="0E0E0E"/>
                </a:solidFill>
                <a:latin typeface="Arial"/>
                <a:ea typeface="Arial"/>
                <a:cs typeface="Arial"/>
                <a:sym typeface="Arial"/>
              </a:rPr>
              <a:t>• Both methods aim to reduce the uncertainty (impurity) of the child nodes after a split, and they often lead to similar results.</a:t>
            </a:r>
            <a:endParaRPr/>
          </a:p>
          <a:p>
            <a:pPr marL="0" lvl="0" indent="0" algn="l" rtl="0">
              <a:spcBef>
                <a:spcPts val="0"/>
              </a:spcBef>
              <a:spcAft>
                <a:spcPts val="0"/>
              </a:spcAft>
              <a:buNone/>
            </a:pPr>
            <a:endParaRPr/>
          </a:p>
        </p:txBody>
      </p:sp>
      <p:sp>
        <p:nvSpPr>
          <p:cNvPr id="176" name="Google Shape;176;p14:notes"/>
          <p:cNvSpPr txBox="1">
            <a:spLocks noGrp="1"/>
          </p:cNvSpPr>
          <p:nvPr>
            <p:ph type="sldNum" idx="12"/>
          </p:nvPr>
        </p:nvSpPr>
        <p:spPr>
          <a:xfrm>
            <a:off x="4023092" y="8917422"/>
            <a:ext cx="3077739" cy="471053"/>
          </a:xfrm>
          <a:prstGeom prst="rect">
            <a:avLst/>
          </a:prstGeom>
          <a:noFill/>
          <a:ln>
            <a:noFill/>
          </a:ln>
        </p:spPr>
        <p:txBody>
          <a:bodyPr spcFirstLastPara="1" wrap="square" lIns="94225" tIns="47100" rIns="94225" bIns="471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28"/>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8"/>
          <p:cNvSpPr txBox="1">
            <a:spLocks noGrp="1"/>
          </p:cNvSpPr>
          <p:nvPr>
            <p:ph type="body" idx="1"/>
          </p:nvPr>
        </p:nvSpPr>
        <p:spPr>
          <a:xfrm>
            <a:off x="581192" y="1451113"/>
            <a:ext cx="11029615" cy="4524237"/>
          </a:xfrm>
          <a:prstGeom prst="rect">
            <a:avLst/>
          </a:prstGeom>
          <a:noFill/>
          <a:ln>
            <a:noFill/>
          </a:ln>
        </p:spPr>
        <p:txBody>
          <a:bodyPr spcFirstLastPara="1" wrap="square" lIns="91425" tIns="45700" rIns="91425" bIns="45700" anchor="ctr" anchorCtr="0">
            <a:normAutofit/>
          </a:bodyPr>
          <a:lstStyle>
            <a:lvl1pPr marL="457200" lvl="0" indent="-333756" algn="l">
              <a:lnSpc>
                <a:spcPct val="110000"/>
              </a:lnSpc>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22" name="Google Shape;22;p28"/>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8"/>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8"/>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85"/>
        <p:cNvGrpSpPr/>
        <p:nvPr/>
      </p:nvGrpSpPr>
      <p:grpSpPr>
        <a:xfrm>
          <a:off x="0" y="0"/>
          <a:ext cx="0" cy="0"/>
          <a:chOff x="0" y="0"/>
          <a:chExt cx="0" cy="0"/>
        </a:xfrm>
      </p:grpSpPr>
      <p:sp>
        <p:nvSpPr>
          <p:cNvPr id="86" name="Google Shape;86;p38"/>
          <p:cNvSpPr/>
          <p:nvPr/>
        </p:nvSpPr>
        <p:spPr>
          <a:xfrm>
            <a:off x="8058151" y="599725"/>
            <a:ext cx="3687316" cy="5816950"/>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8"/>
          <p:cNvSpPr txBox="1">
            <a:spLocks noGrp="1"/>
          </p:cNvSpPr>
          <p:nvPr>
            <p:ph type="title"/>
          </p:nvPr>
        </p:nvSpPr>
        <p:spPr>
          <a:xfrm rot="5400000">
            <a:off x="7362637" y="1705163"/>
            <a:ext cx="4807326" cy="31242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FFFFFF"/>
              </a:buClr>
              <a:buSzPts val="2800"/>
              <a:buFont typeface="Franklin Gothic"/>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38"/>
          <p:cNvSpPr txBox="1">
            <a:spLocks noGrp="1"/>
          </p:cNvSpPr>
          <p:nvPr>
            <p:ph type="body" idx="1"/>
          </p:nvPr>
        </p:nvSpPr>
        <p:spPr>
          <a:xfrm rot="5400000">
            <a:off x="1952072" y="-313549"/>
            <a:ext cx="4807326" cy="7161625"/>
          </a:xfrm>
          <a:prstGeom prst="rect">
            <a:avLst/>
          </a:prstGeom>
          <a:noFill/>
          <a:ln>
            <a:noFill/>
          </a:ln>
        </p:spPr>
        <p:txBody>
          <a:bodyPr spcFirstLastPara="1" wrap="square" lIns="91425" tIns="45700" rIns="91425" bIns="45700" anchor="t" anchorCtr="0">
            <a:normAutofit/>
          </a:bodyPr>
          <a:lstStyle>
            <a:lvl1pPr marL="457200" lvl="0" indent="-333756" algn="l">
              <a:lnSpc>
                <a:spcPct val="110000"/>
              </a:lnSpc>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89" name="Google Shape;89;p38"/>
          <p:cNvSpPr/>
          <p:nvPr/>
        </p:nvSpPr>
        <p:spPr>
          <a:xfrm>
            <a:off x="446534" y="457200"/>
            <a:ext cx="3703320" cy="94997"/>
          </a:xfrm>
          <a:prstGeom prst="rect">
            <a:avLst/>
          </a:prstGeom>
          <a:solidFill>
            <a:srgbClr val="969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8"/>
          <p:cNvSpPr/>
          <p:nvPr/>
        </p:nvSpPr>
        <p:spPr>
          <a:xfrm>
            <a:off x="8042147" y="453643"/>
            <a:ext cx="3703320" cy="98554"/>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8"/>
          <p:cNvSpPr/>
          <p:nvPr/>
        </p:nvSpPr>
        <p:spPr>
          <a:xfrm>
            <a:off x="4241830" y="457200"/>
            <a:ext cx="3703320" cy="914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8"/>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38"/>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38"/>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
        <p:cNvGrpSpPr/>
        <p:nvPr/>
      </p:nvGrpSpPr>
      <p:grpSpPr>
        <a:xfrm>
          <a:off x="0" y="0"/>
          <a:ext cx="0" cy="0"/>
          <a:chOff x="0" y="0"/>
          <a:chExt cx="0" cy="0"/>
        </a:xfrm>
      </p:grpSpPr>
      <p:sp>
        <p:nvSpPr>
          <p:cNvPr id="26" name="Google Shape;26;p29"/>
          <p:cNvSpPr/>
          <p:nvPr/>
        </p:nvSpPr>
        <p:spPr>
          <a:xfrm>
            <a:off x="446534" y="3085764"/>
            <a:ext cx="11298932" cy="3338149"/>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9"/>
          <p:cNvSpPr txBox="1">
            <a:spLocks noGrp="1"/>
          </p:cNvSpPr>
          <p:nvPr>
            <p:ph type="ctrTitle"/>
          </p:nvPr>
        </p:nvSpPr>
        <p:spPr>
          <a:xfrm>
            <a:off x="581191" y="1020431"/>
            <a:ext cx="10993549" cy="1475013"/>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3600"/>
              <a:buFont typeface="Franklin Gothic"/>
              <a:buNone/>
              <a:defRPr sz="3600">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29"/>
          <p:cNvSpPr txBox="1">
            <a:spLocks noGrp="1"/>
          </p:cNvSpPr>
          <p:nvPr>
            <p:ph type="subTitle" idx="1"/>
          </p:nvPr>
        </p:nvSpPr>
        <p:spPr>
          <a:xfrm>
            <a:off x="581194" y="2495445"/>
            <a:ext cx="10993546" cy="590321"/>
          </a:xfrm>
          <a:prstGeom prst="rect">
            <a:avLst/>
          </a:prstGeom>
          <a:noFill/>
          <a:ln>
            <a:noFill/>
          </a:ln>
        </p:spPr>
        <p:txBody>
          <a:bodyPr spcFirstLastPara="1" wrap="square" lIns="91425" tIns="45700" rIns="91425" bIns="45700" anchor="t" anchorCtr="0">
            <a:normAutofit/>
          </a:bodyPr>
          <a:lstStyle>
            <a:lvl1pPr lvl="0" algn="l">
              <a:lnSpc>
                <a:spcPct val="110000"/>
              </a:lnSpc>
              <a:spcBef>
                <a:spcPts val="320"/>
              </a:spcBef>
              <a:spcAft>
                <a:spcPts val="0"/>
              </a:spcAft>
              <a:buSzPts val="1472"/>
              <a:buNone/>
              <a:defRPr sz="1600" cap="none">
                <a:solidFill>
                  <a:schemeClr val="accent1"/>
                </a:solidFill>
              </a:defRPr>
            </a:lvl1pPr>
            <a:lvl2pPr lvl="1" algn="ctr">
              <a:spcBef>
                <a:spcPts val="600"/>
              </a:spcBef>
              <a:spcAft>
                <a:spcPts val="0"/>
              </a:spcAft>
              <a:buSzPts val="1288"/>
              <a:buNone/>
              <a:defRPr>
                <a:solidFill>
                  <a:srgbClr val="888888"/>
                </a:solidFill>
              </a:defRPr>
            </a:lvl2pPr>
            <a:lvl3pPr lvl="2" algn="ctr">
              <a:spcBef>
                <a:spcPts val="600"/>
              </a:spcBef>
              <a:spcAft>
                <a:spcPts val="0"/>
              </a:spcAft>
              <a:buSzPts val="1196"/>
              <a:buNone/>
              <a:defRPr>
                <a:solidFill>
                  <a:srgbClr val="888888"/>
                </a:solidFill>
              </a:defRPr>
            </a:lvl3pPr>
            <a:lvl4pPr lvl="3" algn="ctr">
              <a:spcBef>
                <a:spcPts val="600"/>
              </a:spcBef>
              <a:spcAft>
                <a:spcPts val="0"/>
              </a:spcAft>
              <a:buSzPts val="1012"/>
              <a:buNone/>
              <a:defRPr>
                <a:solidFill>
                  <a:srgbClr val="888888"/>
                </a:solidFill>
              </a:defRPr>
            </a:lvl4pPr>
            <a:lvl5pPr lvl="4" algn="ctr">
              <a:spcBef>
                <a:spcPts val="600"/>
              </a:spcBef>
              <a:spcAft>
                <a:spcPts val="0"/>
              </a:spcAft>
              <a:buSzPts val="1012"/>
              <a:buNone/>
              <a:defRPr>
                <a:solidFill>
                  <a:srgbClr val="888888"/>
                </a:solidFill>
              </a:defRPr>
            </a:lvl5pPr>
            <a:lvl6pPr lvl="5" algn="ctr">
              <a:spcBef>
                <a:spcPts val="600"/>
              </a:spcBef>
              <a:spcAft>
                <a:spcPts val="0"/>
              </a:spcAft>
              <a:buSzPts val="1104"/>
              <a:buNone/>
              <a:defRPr>
                <a:solidFill>
                  <a:srgbClr val="888888"/>
                </a:solidFill>
              </a:defRPr>
            </a:lvl6pPr>
            <a:lvl7pPr lvl="6" algn="ctr">
              <a:spcBef>
                <a:spcPts val="600"/>
              </a:spcBef>
              <a:spcAft>
                <a:spcPts val="0"/>
              </a:spcAft>
              <a:buSzPts val="1104"/>
              <a:buNone/>
              <a:defRPr>
                <a:solidFill>
                  <a:srgbClr val="888888"/>
                </a:solidFill>
              </a:defRPr>
            </a:lvl7pPr>
            <a:lvl8pPr lvl="7" algn="ctr">
              <a:spcBef>
                <a:spcPts val="600"/>
              </a:spcBef>
              <a:spcAft>
                <a:spcPts val="0"/>
              </a:spcAft>
              <a:buSzPts val="1104"/>
              <a:buNone/>
              <a:defRPr>
                <a:solidFill>
                  <a:srgbClr val="888888"/>
                </a:solidFill>
              </a:defRPr>
            </a:lvl8pPr>
            <a:lvl9pPr lvl="8" algn="ctr">
              <a:spcBef>
                <a:spcPts val="600"/>
              </a:spcBef>
              <a:spcAft>
                <a:spcPts val="600"/>
              </a:spcAft>
              <a:buSzPts val="1104"/>
              <a:buNone/>
              <a:defRPr>
                <a:solidFill>
                  <a:srgbClr val="888888"/>
                </a:solidFill>
              </a:defRPr>
            </a:lvl9pPr>
          </a:lstStyle>
          <a:p>
            <a:endParaRPr/>
          </a:p>
        </p:txBody>
      </p:sp>
      <p:sp>
        <p:nvSpPr>
          <p:cNvPr id="29" name="Google Shape;29;p29"/>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9"/>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9"/>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9"/>
        <p:cNvGrpSpPr/>
        <p:nvPr/>
      </p:nvGrpSpPr>
      <p:grpSpPr>
        <a:xfrm>
          <a:off x="0" y="0"/>
          <a:ext cx="0" cy="0"/>
          <a:chOff x="0" y="0"/>
          <a:chExt cx="0" cy="0"/>
        </a:xfrm>
      </p:grpSpPr>
      <p:sp>
        <p:nvSpPr>
          <p:cNvPr id="40" name="Google Shape;40;p31"/>
          <p:cNvSpPr/>
          <p:nvPr/>
        </p:nvSpPr>
        <p:spPr>
          <a:xfrm>
            <a:off x="447817" y="5141974"/>
            <a:ext cx="11290860" cy="1258827"/>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1"/>
          <p:cNvSpPr txBox="1">
            <a:spLocks noGrp="1"/>
          </p:cNvSpPr>
          <p:nvPr>
            <p:ph type="title"/>
          </p:nvPr>
        </p:nvSpPr>
        <p:spPr>
          <a:xfrm>
            <a:off x="581193" y="2393950"/>
            <a:ext cx="11029615" cy="2147467"/>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3600"/>
              <a:buFont typeface="Franklin Gothic"/>
              <a:buNone/>
              <a:defRPr sz="3600" b="0" cap="none">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31"/>
          <p:cNvSpPr txBox="1">
            <a:spLocks noGrp="1"/>
          </p:cNvSpPr>
          <p:nvPr>
            <p:ph type="body" idx="1"/>
          </p:nvPr>
        </p:nvSpPr>
        <p:spPr>
          <a:xfrm>
            <a:off x="581192" y="4541417"/>
            <a:ext cx="11029615" cy="600556"/>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360"/>
              </a:spcBef>
              <a:spcAft>
                <a:spcPts val="0"/>
              </a:spcAft>
              <a:buSzPts val="1656"/>
              <a:buNone/>
              <a:defRPr sz="1800" cap="none">
                <a:solidFill>
                  <a:schemeClr val="accent1"/>
                </a:solidFill>
              </a:defRPr>
            </a:lvl1pPr>
            <a:lvl2pPr marL="914400" lvl="1" indent="-228600" algn="l">
              <a:spcBef>
                <a:spcPts val="600"/>
              </a:spcBef>
              <a:spcAft>
                <a:spcPts val="0"/>
              </a:spcAft>
              <a:buSzPts val="1656"/>
              <a:buNone/>
              <a:defRPr sz="1800">
                <a:solidFill>
                  <a:srgbClr val="888888"/>
                </a:solidFill>
              </a:defRPr>
            </a:lvl2pPr>
            <a:lvl3pPr marL="1371600" lvl="2" indent="-228600" algn="l">
              <a:spcBef>
                <a:spcPts val="600"/>
              </a:spcBef>
              <a:spcAft>
                <a:spcPts val="0"/>
              </a:spcAft>
              <a:buSzPts val="1472"/>
              <a:buNone/>
              <a:defRPr sz="1600">
                <a:solidFill>
                  <a:srgbClr val="888888"/>
                </a:solidFill>
              </a:defRPr>
            </a:lvl3pPr>
            <a:lvl4pPr marL="1828800" lvl="3" indent="-228600" algn="l">
              <a:spcBef>
                <a:spcPts val="600"/>
              </a:spcBef>
              <a:spcAft>
                <a:spcPts val="0"/>
              </a:spcAft>
              <a:buSzPts val="1288"/>
              <a:buNone/>
              <a:defRPr sz="1400">
                <a:solidFill>
                  <a:srgbClr val="888888"/>
                </a:solidFill>
              </a:defRPr>
            </a:lvl4pPr>
            <a:lvl5pPr marL="2286000" lvl="4" indent="-228600" algn="l">
              <a:spcBef>
                <a:spcPts val="600"/>
              </a:spcBef>
              <a:spcAft>
                <a:spcPts val="0"/>
              </a:spcAft>
              <a:buSzPts val="1288"/>
              <a:buNone/>
              <a:defRPr sz="1400">
                <a:solidFill>
                  <a:srgbClr val="888888"/>
                </a:solidFill>
              </a:defRPr>
            </a:lvl5pPr>
            <a:lvl6pPr marL="2743200" lvl="5" indent="-228600" algn="l">
              <a:spcBef>
                <a:spcPts val="600"/>
              </a:spcBef>
              <a:spcAft>
                <a:spcPts val="0"/>
              </a:spcAft>
              <a:buSzPts val="1288"/>
              <a:buNone/>
              <a:defRPr sz="1400">
                <a:solidFill>
                  <a:srgbClr val="888888"/>
                </a:solidFill>
              </a:defRPr>
            </a:lvl6pPr>
            <a:lvl7pPr marL="3200400" lvl="6" indent="-228600" algn="l">
              <a:spcBef>
                <a:spcPts val="600"/>
              </a:spcBef>
              <a:spcAft>
                <a:spcPts val="0"/>
              </a:spcAft>
              <a:buSzPts val="1288"/>
              <a:buNone/>
              <a:defRPr sz="1400">
                <a:solidFill>
                  <a:srgbClr val="888888"/>
                </a:solidFill>
              </a:defRPr>
            </a:lvl7pPr>
            <a:lvl8pPr marL="3657600" lvl="7" indent="-228600" algn="l">
              <a:spcBef>
                <a:spcPts val="600"/>
              </a:spcBef>
              <a:spcAft>
                <a:spcPts val="0"/>
              </a:spcAft>
              <a:buSzPts val="1288"/>
              <a:buNone/>
              <a:defRPr sz="1400">
                <a:solidFill>
                  <a:srgbClr val="888888"/>
                </a:solidFill>
              </a:defRPr>
            </a:lvl8pPr>
            <a:lvl9pPr marL="4114800" lvl="8" indent="-228600" algn="l">
              <a:spcBef>
                <a:spcPts val="600"/>
              </a:spcBef>
              <a:spcAft>
                <a:spcPts val="600"/>
              </a:spcAft>
              <a:buSzPts val="1288"/>
              <a:buNone/>
              <a:defRPr sz="1400">
                <a:solidFill>
                  <a:srgbClr val="888888"/>
                </a:solidFill>
              </a:defRPr>
            </a:lvl9pPr>
          </a:lstStyle>
          <a:p>
            <a:endParaRPr/>
          </a:p>
        </p:txBody>
      </p:sp>
      <p:sp>
        <p:nvSpPr>
          <p:cNvPr id="43" name="Google Shape;43;p31"/>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31"/>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31"/>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46"/>
        <p:cNvGrpSpPr/>
        <p:nvPr/>
      </p:nvGrpSpPr>
      <p:grpSpPr>
        <a:xfrm>
          <a:off x="0" y="0"/>
          <a:ext cx="0" cy="0"/>
          <a:chOff x="0" y="0"/>
          <a:chExt cx="0" cy="0"/>
        </a:xfrm>
      </p:grpSpPr>
      <p:sp>
        <p:nvSpPr>
          <p:cNvPr id="47" name="Google Shape;47;p32"/>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2"/>
          <p:cNvSpPr txBox="1">
            <a:spLocks noGrp="1"/>
          </p:cNvSpPr>
          <p:nvPr>
            <p:ph type="body" idx="1"/>
          </p:nvPr>
        </p:nvSpPr>
        <p:spPr>
          <a:xfrm>
            <a:off x="581191" y="2250891"/>
            <a:ext cx="5194769" cy="557784"/>
          </a:xfrm>
          <a:prstGeom prst="rect">
            <a:avLst/>
          </a:prstGeom>
          <a:noFill/>
          <a:ln>
            <a:noFill/>
          </a:ln>
        </p:spPr>
        <p:txBody>
          <a:bodyPr spcFirstLastPara="1" wrap="square" lIns="91425" tIns="45700" rIns="91425" bIns="45700" anchor="ctr" anchorCtr="0">
            <a:noAutofit/>
          </a:bodyPr>
          <a:lstStyle>
            <a:lvl1pPr marL="457200" lvl="0" indent="-228600" algn="l">
              <a:lnSpc>
                <a:spcPct val="110000"/>
              </a:lnSpc>
              <a:spcBef>
                <a:spcPts val="400"/>
              </a:spcBef>
              <a:spcAft>
                <a:spcPts val="0"/>
              </a:spcAft>
              <a:buSzPts val="1840"/>
              <a:buNone/>
              <a:defRPr sz="2000" b="0">
                <a:solidFill>
                  <a:srgbClr val="3F3F3F"/>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49" name="Google Shape;49;p32"/>
          <p:cNvSpPr txBox="1">
            <a:spLocks noGrp="1"/>
          </p:cNvSpPr>
          <p:nvPr>
            <p:ph type="body" idx="2"/>
          </p:nvPr>
        </p:nvSpPr>
        <p:spPr>
          <a:xfrm>
            <a:off x="581194" y="2926052"/>
            <a:ext cx="5194766" cy="2934999"/>
          </a:xfrm>
          <a:prstGeom prst="rect">
            <a:avLst/>
          </a:prstGeom>
          <a:noFill/>
          <a:ln>
            <a:noFill/>
          </a:ln>
        </p:spPr>
        <p:txBody>
          <a:bodyPr spcFirstLastPara="1" wrap="square" lIns="91425" tIns="45700" rIns="91425" bIns="45700" anchor="t" anchorCtr="0">
            <a:normAutofit/>
          </a:bodyPr>
          <a:lstStyle>
            <a:lvl1pPr marL="457200" lvl="0" indent="-333756" algn="l">
              <a:lnSpc>
                <a:spcPct val="110000"/>
              </a:lnSpc>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50" name="Google Shape;50;p32"/>
          <p:cNvSpPr txBox="1">
            <a:spLocks noGrp="1"/>
          </p:cNvSpPr>
          <p:nvPr>
            <p:ph type="body" idx="3"/>
          </p:nvPr>
        </p:nvSpPr>
        <p:spPr>
          <a:xfrm>
            <a:off x="6416039" y="2250892"/>
            <a:ext cx="5194770" cy="553373"/>
          </a:xfrm>
          <a:prstGeom prst="rect">
            <a:avLst/>
          </a:prstGeom>
          <a:noFill/>
          <a:ln>
            <a:noFill/>
          </a:ln>
        </p:spPr>
        <p:txBody>
          <a:bodyPr spcFirstLastPara="1" wrap="square" lIns="91425" tIns="45700" rIns="91425" bIns="45700" anchor="ctr" anchorCtr="0">
            <a:noAutofit/>
          </a:bodyPr>
          <a:lstStyle>
            <a:lvl1pPr marL="457200" marR="0" lvl="0" indent="-228600" algn="l">
              <a:lnSpc>
                <a:spcPct val="100000"/>
              </a:lnSpc>
              <a:spcBef>
                <a:spcPts val="400"/>
              </a:spcBef>
              <a:spcAft>
                <a:spcPts val="0"/>
              </a:spcAft>
              <a:buClr>
                <a:schemeClr val="accent1"/>
              </a:buClr>
              <a:buSzPts val="1840"/>
              <a:buFont typeface="Noto Sans Symbols"/>
              <a:buNone/>
              <a:defRPr sz="2000" b="0">
                <a:solidFill>
                  <a:srgbClr val="3F3F3F"/>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51" name="Google Shape;51;p32"/>
          <p:cNvSpPr txBox="1">
            <a:spLocks noGrp="1"/>
          </p:cNvSpPr>
          <p:nvPr>
            <p:ph type="body" idx="4"/>
          </p:nvPr>
        </p:nvSpPr>
        <p:spPr>
          <a:xfrm>
            <a:off x="6416037" y="2926052"/>
            <a:ext cx="5194771" cy="2934999"/>
          </a:xfrm>
          <a:prstGeom prst="rect">
            <a:avLst/>
          </a:prstGeom>
          <a:noFill/>
          <a:ln>
            <a:noFill/>
          </a:ln>
        </p:spPr>
        <p:txBody>
          <a:bodyPr spcFirstLastPara="1" wrap="square" lIns="91425" tIns="45700" rIns="91425" bIns="45700" anchor="t" anchorCtr="0">
            <a:normAutofit/>
          </a:bodyPr>
          <a:lstStyle>
            <a:lvl1pPr marL="457200" lvl="0" indent="-333756" algn="l">
              <a:lnSpc>
                <a:spcPct val="110000"/>
              </a:lnSpc>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52" name="Google Shape;52;p32"/>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2"/>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32"/>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
        <p:cNvGrpSpPr/>
        <p:nvPr/>
      </p:nvGrpSpPr>
      <p:grpSpPr>
        <a:xfrm>
          <a:off x="0" y="0"/>
          <a:ext cx="0" cy="0"/>
          <a:chOff x="0" y="0"/>
          <a:chExt cx="0" cy="0"/>
        </a:xfrm>
      </p:grpSpPr>
      <p:sp>
        <p:nvSpPr>
          <p:cNvPr id="56" name="Google Shape;56;p33"/>
          <p:cNvSpPr txBox="1">
            <a:spLocks noGrp="1"/>
          </p:cNvSpPr>
          <p:nvPr>
            <p:ph type="title"/>
          </p:nvPr>
        </p:nvSpPr>
        <p:spPr>
          <a:xfrm>
            <a:off x="575894" y="729658"/>
            <a:ext cx="11029616" cy="98833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3"/>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33"/>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33"/>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34"/>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34"/>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4"/>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4"/>
        <p:cNvGrpSpPr/>
        <p:nvPr/>
      </p:nvGrpSpPr>
      <p:grpSpPr>
        <a:xfrm>
          <a:off x="0" y="0"/>
          <a:ext cx="0" cy="0"/>
          <a:chOff x="0" y="0"/>
          <a:chExt cx="0" cy="0"/>
        </a:xfrm>
      </p:grpSpPr>
      <p:sp>
        <p:nvSpPr>
          <p:cNvPr id="65" name="Google Shape;65;p35"/>
          <p:cNvSpPr/>
          <p:nvPr/>
        </p:nvSpPr>
        <p:spPr>
          <a:xfrm>
            <a:off x="447817" y="601200"/>
            <a:ext cx="3682723" cy="5815475"/>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5"/>
          <p:cNvSpPr txBox="1">
            <a:spLocks noGrp="1"/>
          </p:cNvSpPr>
          <p:nvPr>
            <p:ph type="title"/>
          </p:nvPr>
        </p:nvSpPr>
        <p:spPr>
          <a:xfrm>
            <a:off x="767857" y="933450"/>
            <a:ext cx="3031852" cy="1722419"/>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FFFFFF"/>
              </a:buClr>
              <a:buSzPts val="2400"/>
              <a:buFont typeface="Franklin Gothic"/>
              <a:buNone/>
              <a:defRPr sz="2400" b="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35"/>
          <p:cNvSpPr txBox="1">
            <a:spLocks noGrp="1"/>
          </p:cNvSpPr>
          <p:nvPr>
            <p:ph type="body" idx="1"/>
          </p:nvPr>
        </p:nvSpPr>
        <p:spPr>
          <a:xfrm>
            <a:off x="4900928" y="1179829"/>
            <a:ext cx="6650991" cy="4658216"/>
          </a:xfrm>
          <a:prstGeom prst="rect">
            <a:avLst/>
          </a:prstGeom>
          <a:noFill/>
          <a:ln>
            <a:noFill/>
          </a:ln>
        </p:spPr>
        <p:txBody>
          <a:bodyPr spcFirstLastPara="1" wrap="square" lIns="91425" tIns="45700" rIns="91425" bIns="45700" anchor="ctr" anchorCtr="0">
            <a:normAutofit/>
          </a:bodyPr>
          <a:lstStyle>
            <a:lvl1pPr marL="457200" lvl="0" indent="-345440" algn="l">
              <a:lnSpc>
                <a:spcPct val="110000"/>
              </a:lnSpc>
              <a:spcBef>
                <a:spcPts val="400"/>
              </a:spcBef>
              <a:spcAft>
                <a:spcPts val="0"/>
              </a:spcAft>
              <a:buSzPts val="1840"/>
              <a:buChar char="◼"/>
              <a:defRPr sz="2000">
                <a:solidFill>
                  <a:schemeClr val="dk2"/>
                </a:solidFill>
              </a:defRPr>
            </a:lvl1pPr>
            <a:lvl2pPr marL="914400" lvl="1" indent="-333756" algn="l">
              <a:spcBef>
                <a:spcPts val="600"/>
              </a:spcBef>
              <a:spcAft>
                <a:spcPts val="0"/>
              </a:spcAft>
              <a:buSzPts val="1656"/>
              <a:buChar char="◼"/>
              <a:defRPr sz="1800">
                <a:solidFill>
                  <a:schemeClr val="dk2"/>
                </a:solidFill>
              </a:defRPr>
            </a:lvl2pPr>
            <a:lvl3pPr marL="1371600" lvl="2" indent="-322072" algn="l">
              <a:spcBef>
                <a:spcPts val="600"/>
              </a:spcBef>
              <a:spcAft>
                <a:spcPts val="0"/>
              </a:spcAft>
              <a:buSzPts val="1472"/>
              <a:buChar char="◼"/>
              <a:defRPr sz="1600">
                <a:solidFill>
                  <a:schemeClr val="dk2"/>
                </a:solidFill>
              </a:defRPr>
            </a:lvl3pPr>
            <a:lvl4pPr marL="1828800" lvl="3" indent="-310388" algn="l">
              <a:spcBef>
                <a:spcPts val="600"/>
              </a:spcBef>
              <a:spcAft>
                <a:spcPts val="0"/>
              </a:spcAft>
              <a:buSzPts val="1288"/>
              <a:buChar char="◼"/>
              <a:defRPr sz="1400">
                <a:solidFill>
                  <a:schemeClr val="dk2"/>
                </a:solidFill>
              </a:defRPr>
            </a:lvl4pPr>
            <a:lvl5pPr marL="2286000" lvl="4" indent="-310388" algn="l">
              <a:spcBef>
                <a:spcPts val="600"/>
              </a:spcBef>
              <a:spcAft>
                <a:spcPts val="0"/>
              </a:spcAft>
              <a:buSzPts val="1288"/>
              <a:buChar char="◼"/>
              <a:defRPr sz="1400">
                <a:solidFill>
                  <a:schemeClr val="dk2"/>
                </a:solidFill>
              </a:defRPr>
            </a:lvl5pPr>
            <a:lvl6pPr marL="2743200" lvl="5" indent="-310388" algn="l">
              <a:spcBef>
                <a:spcPts val="600"/>
              </a:spcBef>
              <a:spcAft>
                <a:spcPts val="0"/>
              </a:spcAft>
              <a:buSzPts val="1288"/>
              <a:buChar char="◼"/>
              <a:defRPr sz="1400">
                <a:solidFill>
                  <a:schemeClr val="dk2"/>
                </a:solidFill>
              </a:defRPr>
            </a:lvl6pPr>
            <a:lvl7pPr marL="3200400" lvl="6" indent="-310388" algn="l">
              <a:spcBef>
                <a:spcPts val="600"/>
              </a:spcBef>
              <a:spcAft>
                <a:spcPts val="0"/>
              </a:spcAft>
              <a:buSzPts val="1288"/>
              <a:buChar char="◼"/>
              <a:defRPr sz="1400">
                <a:solidFill>
                  <a:schemeClr val="dk2"/>
                </a:solidFill>
              </a:defRPr>
            </a:lvl7pPr>
            <a:lvl8pPr marL="3657600" lvl="7" indent="-310388" algn="l">
              <a:spcBef>
                <a:spcPts val="600"/>
              </a:spcBef>
              <a:spcAft>
                <a:spcPts val="0"/>
              </a:spcAft>
              <a:buSzPts val="1288"/>
              <a:buChar char="◼"/>
              <a:defRPr sz="1400">
                <a:solidFill>
                  <a:schemeClr val="dk2"/>
                </a:solidFill>
              </a:defRPr>
            </a:lvl8pPr>
            <a:lvl9pPr marL="4114800" lvl="8" indent="-310388" algn="l">
              <a:spcBef>
                <a:spcPts val="600"/>
              </a:spcBef>
              <a:spcAft>
                <a:spcPts val="600"/>
              </a:spcAft>
              <a:buSzPts val="1288"/>
              <a:buChar char="◼"/>
              <a:defRPr sz="1400">
                <a:solidFill>
                  <a:schemeClr val="dk2"/>
                </a:solidFill>
              </a:defRPr>
            </a:lvl9pPr>
          </a:lstStyle>
          <a:p>
            <a:endParaRPr/>
          </a:p>
        </p:txBody>
      </p:sp>
      <p:sp>
        <p:nvSpPr>
          <p:cNvPr id="68" name="Google Shape;68;p35"/>
          <p:cNvSpPr txBox="1">
            <a:spLocks noGrp="1"/>
          </p:cNvSpPr>
          <p:nvPr>
            <p:ph type="body" idx="2"/>
          </p:nvPr>
        </p:nvSpPr>
        <p:spPr>
          <a:xfrm>
            <a:off x="767857" y="2836654"/>
            <a:ext cx="3031852" cy="3001392"/>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320"/>
              </a:spcBef>
              <a:spcAft>
                <a:spcPts val="0"/>
              </a:spcAft>
              <a:buSzPts val="1472"/>
              <a:buNone/>
              <a:defRPr sz="1600">
                <a:solidFill>
                  <a:srgbClr val="FFFFFF"/>
                </a:solidFill>
              </a:defRPr>
            </a:lvl1pPr>
            <a:lvl2pPr marL="914400" lvl="1" indent="-228600" algn="l">
              <a:spcBef>
                <a:spcPts val="600"/>
              </a:spcBef>
              <a:spcAft>
                <a:spcPts val="0"/>
              </a:spcAft>
              <a:buSzPts val="1012"/>
              <a:buNone/>
              <a:defRPr sz="11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69" name="Google Shape;69;p35"/>
          <p:cNvSpPr txBox="1">
            <a:spLocks noGrp="1"/>
          </p:cNvSpPr>
          <p:nvPr>
            <p:ph type="dt" idx="10"/>
          </p:nvPr>
        </p:nvSpPr>
        <p:spPr>
          <a:xfrm>
            <a:off x="7605951" y="6456916"/>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5"/>
          <p:cNvSpPr txBox="1">
            <a:spLocks noGrp="1"/>
          </p:cNvSpPr>
          <p:nvPr>
            <p:ph type="ftr" idx="11"/>
          </p:nvPr>
        </p:nvSpPr>
        <p:spPr>
          <a:xfrm>
            <a:off x="581192" y="6452590"/>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5"/>
          <p:cNvSpPr txBox="1">
            <a:spLocks noGrp="1"/>
          </p:cNvSpPr>
          <p:nvPr>
            <p:ph type="sldNum" idx="12"/>
          </p:nvPr>
        </p:nvSpPr>
        <p:spPr>
          <a:xfrm>
            <a:off x="10558300" y="6456916"/>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2"/>
        <p:cNvGrpSpPr/>
        <p:nvPr/>
      </p:nvGrpSpPr>
      <p:grpSpPr>
        <a:xfrm>
          <a:off x="0" y="0"/>
          <a:ext cx="0" cy="0"/>
          <a:chOff x="0" y="0"/>
          <a:chExt cx="0" cy="0"/>
        </a:xfrm>
      </p:grpSpPr>
      <p:sp>
        <p:nvSpPr>
          <p:cNvPr id="73" name="Google Shape;73;p36"/>
          <p:cNvSpPr txBox="1">
            <a:spLocks noGrp="1"/>
          </p:cNvSpPr>
          <p:nvPr>
            <p:ph type="title"/>
          </p:nvPr>
        </p:nvSpPr>
        <p:spPr>
          <a:xfrm>
            <a:off x="581193" y="4693389"/>
            <a:ext cx="11029616"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2400"/>
              <a:buFont typeface="Franklin Gothic"/>
              <a:buNone/>
              <a:defRPr sz="2400" b="0">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36"/>
          <p:cNvSpPr>
            <a:spLocks noGrp="1"/>
          </p:cNvSpPr>
          <p:nvPr>
            <p:ph type="pic" idx="2"/>
          </p:nvPr>
        </p:nvSpPr>
        <p:spPr>
          <a:xfrm>
            <a:off x="447817" y="641350"/>
            <a:ext cx="11290859" cy="3651249"/>
          </a:xfrm>
          <a:prstGeom prst="rect">
            <a:avLst/>
          </a:prstGeom>
          <a:noFill/>
          <a:ln>
            <a:noFill/>
          </a:ln>
        </p:spPr>
      </p:sp>
      <p:sp>
        <p:nvSpPr>
          <p:cNvPr id="75" name="Google Shape;75;p36"/>
          <p:cNvSpPr txBox="1">
            <a:spLocks noGrp="1"/>
          </p:cNvSpPr>
          <p:nvPr>
            <p:ph type="body" idx="1"/>
          </p:nvPr>
        </p:nvSpPr>
        <p:spPr>
          <a:xfrm>
            <a:off x="581192" y="5260127"/>
            <a:ext cx="11029617" cy="998148"/>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320"/>
              </a:spcBef>
              <a:spcAft>
                <a:spcPts val="0"/>
              </a:spcAft>
              <a:buSzPts val="1472"/>
              <a:buNone/>
              <a:defRPr sz="1600"/>
            </a:lvl1pPr>
            <a:lvl2pPr marL="914400" lvl="1" indent="-228600" algn="l">
              <a:spcBef>
                <a:spcPts val="600"/>
              </a:spcBef>
              <a:spcAft>
                <a:spcPts val="0"/>
              </a:spcAft>
              <a:buSzPts val="1104"/>
              <a:buNone/>
              <a:defRPr sz="12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76" name="Google Shape;76;p36"/>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6"/>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6"/>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9"/>
        <p:cNvGrpSpPr/>
        <p:nvPr/>
      </p:nvGrpSpPr>
      <p:grpSpPr>
        <a:xfrm>
          <a:off x="0" y="0"/>
          <a:ext cx="0" cy="0"/>
          <a:chOff x="0" y="0"/>
          <a:chExt cx="0" cy="0"/>
        </a:xfrm>
      </p:grpSpPr>
      <p:sp>
        <p:nvSpPr>
          <p:cNvPr id="80" name="Google Shape;80;p37"/>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37"/>
          <p:cNvSpPr txBox="1">
            <a:spLocks noGrp="1"/>
          </p:cNvSpPr>
          <p:nvPr>
            <p:ph type="body" idx="1"/>
          </p:nvPr>
        </p:nvSpPr>
        <p:spPr>
          <a:xfrm rot="5400000">
            <a:off x="4269977" y="-1352782"/>
            <a:ext cx="3652047" cy="11029616"/>
          </a:xfrm>
          <a:prstGeom prst="rect">
            <a:avLst/>
          </a:prstGeom>
          <a:noFill/>
          <a:ln>
            <a:noFill/>
          </a:ln>
        </p:spPr>
        <p:txBody>
          <a:bodyPr spcFirstLastPara="1" wrap="square" lIns="91425" tIns="45700" rIns="91425" bIns="45700" anchor="t" anchorCtr="0">
            <a:normAutofit/>
          </a:bodyPr>
          <a:lstStyle>
            <a:lvl1pPr marL="457200" lvl="0" indent="-327914" algn="l">
              <a:lnSpc>
                <a:spcPct val="110000"/>
              </a:lnSpc>
              <a:spcBef>
                <a:spcPts val="340"/>
              </a:spcBef>
              <a:spcAft>
                <a:spcPts val="0"/>
              </a:spcAft>
              <a:buSzPts val="1564"/>
              <a:buChar char="◼"/>
              <a:defRPr/>
            </a:lvl1pPr>
            <a:lvl2pPr marL="914400" lvl="1" indent="-310387" algn="l">
              <a:spcBef>
                <a:spcPts val="600"/>
              </a:spcBef>
              <a:spcAft>
                <a:spcPts val="0"/>
              </a:spcAft>
              <a:buSzPts val="1288"/>
              <a:buChar char="◼"/>
              <a:defRPr/>
            </a:lvl2pPr>
            <a:lvl3pPr marL="1371600" lvl="2" indent="-304546" algn="l">
              <a:spcBef>
                <a:spcPts val="600"/>
              </a:spcBef>
              <a:spcAft>
                <a:spcPts val="0"/>
              </a:spcAft>
              <a:buSzPts val="1196"/>
              <a:buChar char="◼"/>
              <a:defRPr/>
            </a:lvl3pPr>
            <a:lvl4pPr marL="1828800" lvl="3" indent="-292861" algn="l">
              <a:spcBef>
                <a:spcPts val="600"/>
              </a:spcBef>
              <a:spcAft>
                <a:spcPts val="0"/>
              </a:spcAft>
              <a:buSzPts val="1012"/>
              <a:buChar char="◼"/>
              <a:defRPr/>
            </a:lvl4pPr>
            <a:lvl5pPr marL="2286000" lvl="4" indent="-292861" algn="l">
              <a:spcBef>
                <a:spcPts val="600"/>
              </a:spcBef>
              <a:spcAft>
                <a:spcPts val="0"/>
              </a:spcAft>
              <a:buSzPts val="1012"/>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82" name="Google Shape;82;p37"/>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7"/>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37"/>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581192" y="705124"/>
            <a:ext cx="11029616" cy="1189554"/>
          </a:xfrm>
          <a:prstGeom prst="rect">
            <a:avLst/>
          </a:prstGeom>
          <a:noFill/>
          <a:ln>
            <a:noFill/>
          </a:ln>
        </p:spPr>
        <p:txBody>
          <a:bodyPr spcFirstLastPara="1" wrap="square" lIns="91425" tIns="45700" rIns="91425" bIns="45700" anchor="b" anchorCtr="0">
            <a:normAutofit/>
          </a:bodyPr>
          <a:lstStyle>
            <a:lvl1pPr marR="0" lvl="0" algn="l" rtl="0">
              <a:lnSpc>
                <a:spcPct val="100000"/>
              </a:lnSpc>
              <a:spcBef>
                <a:spcPts val="0"/>
              </a:spcBef>
              <a:spcAft>
                <a:spcPts val="0"/>
              </a:spcAft>
              <a:buClr>
                <a:srgbClr val="3F3F3F"/>
              </a:buClr>
              <a:buSzPts val="2800"/>
              <a:buFont typeface="Franklin Gothic"/>
              <a:buNone/>
              <a:defRPr sz="2800" b="0" i="0" u="none" strike="noStrike" cap="none">
                <a:solidFill>
                  <a:srgbClr val="3F3F3F"/>
                </a:solidFill>
                <a:latin typeface="Franklin Gothic"/>
                <a:ea typeface="Franklin Gothic"/>
                <a:cs typeface="Franklin Gothic"/>
                <a:sym typeface="Franklin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1" name="Google Shape;11;p27"/>
          <p:cNvSpPr txBox="1">
            <a:spLocks noGrp="1"/>
          </p:cNvSpPr>
          <p:nvPr>
            <p:ph type="body" idx="1"/>
          </p:nvPr>
        </p:nvSpPr>
        <p:spPr>
          <a:xfrm>
            <a:off x="581192" y="2336002"/>
            <a:ext cx="11029616" cy="3652047"/>
          </a:xfrm>
          <a:prstGeom prst="rect">
            <a:avLst/>
          </a:prstGeom>
          <a:noFill/>
          <a:ln>
            <a:noFill/>
          </a:ln>
        </p:spPr>
        <p:txBody>
          <a:bodyPr spcFirstLastPara="1" wrap="square" lIns="91425" tIns="45700" rIns="91425" bIns="45700" anchor="ctr" anchorCtr="0">
            <a:normAutofit/>
          </a:bodyPr>
          <a:lstStyle>
            <a:lvl1pPr marL="457200" marR="0" lvl="0" indent="-327914" algn="l" rtl="0">
              <a:lnSpc>
                <a:spcPct val="110000"/>
              </a:lnSpc>
              <a:spcBef>
                <a:spcPts val="340"/>
              </a:spcBef>
              <a:spcAft>
                <a:spcPts val="0"/>
              </a:spcAft>
              <a:buClr>
                <a:schemeClr val="accent1"/>
              </a:buClr>
              <a:buSzPts val="1564"/>
              <a:buFont typeface="Noto Sans Symbols"/>
              <a:buChar char="◼"/>
              <a:defRPr sz="1700" b="0" i="0" u="none" strike="noStrike" cap="none">
                <a:solidFill>
                  <a:srgbClr val="3F3F3F"/>
                </a:solidFill>
                <a:latin typeface="Libre Franklin"/>
                <a:ea typeface="Libre Franklin"/>
                <a:cs typeface="Libre Franklin"/>
                <a:sym typeface="Libre Franklin"/>
              </a:defRPr>
            </a:lvl1pPr>
            <a:lvl2pPr marL="914400" marR="0" lvl="1" indent="-310387" algn="l" rtl="0">
              <a:spcBef>
                <a:spcPts val="600"/>
              </a:spcBef>
              <a:spcAft>
                <a:spcPts val="0"/>
              </a:spcAft>
              <a:buClr>
                <a:schemeClr val="accent1"/>
              </a:buClr>
              <a:buSzPts val="1288"/>
              <a:buFont typeface="Noto Sans Symbols"/>
              <a:buChar char="◼"/>
              <a:defRPr sz="1400" b="0" i="0" u="none" strike="noStrike" cap="none">
                <a:solidFill>
                  <a:srgbClr val="3F3F3F"/>
                </a:solidFill>
                <a:latin typeface="Libre Franklin"/>
                <a:ea typeface="Libre Franklin"/>
                <a:cs typeface="Libre Franklin"/>
                <a:sym typeface="Libre Franklin"/>
              </a:defRPr>
            </a:lvl2pPr>
            <a:lvl3pPr marL="1371600" marR="0" lvl="2" indent="-304546" algn="l" rtl="0">
              <a:spcBef>
                <a:spcPts val="600"/>
              </a:spcBef>
              <a:spcAft>
                <a:spcPts val="0"/>
              </a:spcAft>
              <a:buClr>
                <a:schemeClr val="accent1"/>
              </a:buClr>
              <a:buSzPts val="1196"/>
              <a:buFont typeface="Noto Sans Symbols"/>
              <a:buChar char="◼"/>
              <a:defRPr sz="1300" b="0" i="0" u="none" strike="noStrike" cap="none">
                <a:solidFill>
                  <a:srgbClr val="3F3F3F"/>
                </a:solidFill>
                <a:latin typeface="Libre Franklin"/>
                <a:ea typeface="Libre Franklin"/>
                <a:cs typeface="Libre Franklin"/>
                <a:sym typeface="Libre Franklin"/>
              </a:defRPr>
            </a:lvl3pPr>
            <a:lvl4pPr marL="1828800" marR="0" lvl="3" indent="-292861" algn="l" rtl="0">
              <a:spcBef>
                <a:spcPts val="600"/>
              </a:spcBef>
              <a:spcAft>
                <a:spcPts val="0"/>
              </a:spcAft>
              <a:buClr>
                <a:schemeClr val="accent1"/>
              </a:buClr>
              <a:buSzPts val="1012"/>
              <a:buFont typeface="Noto Sans Symbols"/>
              <a:buChar char="◼"/>
              <a:defRPr sz="1100" b="0" i="0" u="none" strike="noStrike" cap="none">
                <a:solidFill>
                  <a:srgbClr val="3F3F3F"/>
                </a:solidFill>
                <a:latin typeface="Libre Franklin"/>
                <a:ea typeface="Libre Franklin"/>
                <a:cs typeface="Libre Franklin"/>
                <a:sym typeface="Libre Franklin"/>
              </a:defRPr>
            </a:lvl4pPr>
            <a:lvl5pPr marL="2286000" marR="0" lvl="4" indent="-292861" algn="l" rtl="0">
              <a:spcBef>
                <a:spcPts val="600"/>
              </a:spcBef>
              <a:spcAft>
                <a:spcPts val="0"/>
              </a:spcAft>
              <a:buClr>
                <a:schemeClr val="accent1"/>
              </a:buClr>
              <a:buSzPts val="1012"/>
              <a:buFont typeface="Noto Sans Symbols"/>
              <a:buChar char="◼"/>
              <a:defRPr sz="1100" b="0" i="0" u="none" strike="noStrike" cap="none">
                <a:solidFill>
                  <a:srgbClr val="3F3F3F"/>
                </a:solidFill>
                <a:latin typeface="Libre Franklin"/>
                <a:ea typeface="Libre Franklin"/>
                <a:cs typeface="Libre Franklin"/>
                <a:sym typeface="Libre Franklin"/>
              </a:defRPr>
            </a:lvl5pPr>
            <a:lvl6pPr marL="2743200" marR="0" lvl="5"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Libre Franklin"/>
                <a:ea typeface="Libre Franklin"/>
                <a:cs typeface="Libre Franklin"/>
                <a:sym typeface="Libre Franklin"/>
              </a:defRPr>
            </a:lvl6pPr>
            <a:lvl7pPr marL="3200400" marR="0" lvl="6"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Libre Franklin"/>
                <a:ea typeface="Libre Franklin"/>
                <a:cs typeface="Libre Franklin"/>
                <a:sym typeface="Libre Franklin"/>
              </a:defRPr>
            </a:lvl7pPr>
            <a:lvl8pPr marL="3657600" marR="0" lvl="7" indent="-298703" algn="l" rtl="0">
              <a:spcBef>
                <a:spcPts val="600"/>
              </a:spcBef>
              <a:spcAft>
                <a:spcPts val="0"/>
              </a:spcAft>
              <a:buClr>
                <a:schemeClr val="accent2"/>
              </a:buClr>
              <a:buSzPts val="1104"/>
              <a:buFont typeface="Noto Sans Symbols"/>
              <a:buChar char="◼"/>
              <a:defRPr sz="1200" b="0" i="0" u="none" strike="noStrike" cap="none">
                <a:solidFill>
                  <a:schemeClr val="dk2"/>
                </a:solidFill>
                <a:latin typeface="Libre Franklin"/>
                <a:ea typeface="Libre Franklin"/>
                <a:cs typeface="Libre Franklin"/>
                <a:sym typeface="Libre Franklin"/>
              </a:defRPr>
            </a:lvl8pPr>
            <a:lvl9pPr marL="4114800" marR="0" lvl="8" indent="-298703" algn="l" rtl="0">
              <a:spcBef>
                <a:spcPts val="600"/>
              </a:spcBef>
              <a:spcAft>
                <a:spcPts val="600"/>
              </a:spcAft>
              <a:buClr>
                <a:schemeClr val="accent2"/>
              </a:buClr>
              <a:buSzPts val="1104"/>
              <a:buFont typeface="Noto Sans Symbols"/>
              <a:buChar char="◼"/>
              <a:defRPr sz="1200" b="0" i="0" u="none" strike="noStrike" cap="none">
                <a:solidFill>
                  <a:schemeClr val="dk2"/>
                </a:solidFill>
                <a:latin typeface="Libre Franklin"/>
                <a:ea typeface="Libre Franklin"/>
                <a:cs typeface="Libre Franklin"/>
                <a:sym typeface="Libre Franklin"/>
              </a:defRPr>
            </a:lvl9pPr>
          </a:lstStyle>
          <a:p>
            <a:endParaRPr/>
          </a:p>
        </p:txBody>
      </p:sp>
      <p:sp>
        <p:nvSpPr>
          <p:cNvPr id="12" name="Google Shape;12;p27"/>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3F3F3F"/>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3" name="Google Shape;13;p27"/>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3F3F3F"/>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4" name="Google Shape;14;p27"/>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3F3F3F"/>
                </a:solidFill>
                <a:latin typeface="Libre Franklin"/>
                <a:ea typeface="Libre Franklin"/>
                <a:cs typeface="Libre Franklin"/>
                <a:sym typeface="Libre Franklin"/>
              </a:defRPr>
            </a:lvl1pPr>
            <a:lvl2pPr marL="0" marR="0" lvl="1" indent="0" algn="r" rtl="0">
              <a:spcBef>
                <a:spcPts val="0"/>
              </a:spcBef>
              <a:buNone/>
              <a:defRPr sz="900" b="0" i="0" u="none" strike="noStrike" cap="none">
                <a:solidFill>
                  <a:srgbClr val="3F3F3F"/>
                </a:solidFill>
                <a:latin typeface="Libre Franklin"/>
                <a:ea typeface="Libre Franklin"/>
                <a:cs typeface="Libre Franklin"/>
                <a:sym typeface="Libre Franklin"/>
              </a:defRPr>
            </a:lvl2pPr>
            <a:lvl3pPr marL="0" marR="0" lvl="2" indent="0" algn="r" rtl="0">
              <a:spcBef>
                <a:spcPts val="0"/>
              </a:spcBef>
              <a:buNone/>
              <a:defRPr sz="900" b="0" i="0" u="none" strike="noStrike" cap="none">
                <a:solidFill>
                  <a:srgbClr val="3F3F3F"/>
                </a:solidFill>
                <a:latin typeface="Libre Franklin"/>
                <a:ea typeface="Libre Franklin"/>
                <a:cs typeface="Libre Franklin"/>
                <a:sym typeface="Libre Franklin"/>
              </a:defRPr>
            </a:lvl3pPr>
            <a:lvl4pPr marL="0" marR="0" lvl="3" indent="0" algn="r" rtl="0">
              <a:spcBef>
                <a:spcPts val="0"/>
              </a:spcBef>
              <a:buNone/>
              <a:defRPr sz="900" b="0" i="0" u="none" strike="noStrike" cap="none">
                <a:solidFill>
                  <a:srgbClr val="3F3F3F"/>
                </a:solidFill>
                <a:latin typeface="Libre Franklin"/>
                <a:ea typeface="Libre Franklin"/>
                <a:cs typeface="Libre Franklin"/>
                <a:sym typeface="Libre Franklin"/>
              </a:defRPr>
            </a:lvl4pPr>
            <a:lvl5pPr marL="0" marR="0" lvl="4" indent="0" algn="r" rtl="0">
              <a:spcBef>
                <a:spcPts val="0"/>
              </a:spcBef>
              <a:buNone/>
              <a:defRPr sz="900" b="0" i="0" u="none" strike="noStrike" cap="none">
                <a:solidFill>
                  <a:srgbClr val="3F3F3F"/>
                </a:solidFill>
                <a:latin typeface="Libre Franklin"/>
                <a:ea typeface="Libre Franklin"/>
                <a:cs typeface="Libre Franklin"/>
                <a:sym typeface="Libre Franklin"/>
              </a:defRPr>
            </a:lvl5pPr>
            <a:lvl6pPr marL="0" marR="0" lvl="5" indent="0" algn="r" rtl="0">
              <a:spcBef>
                <a:spcPts val="0"/>
              </a:spcBef>
              <a:buNone/>
              <a:defRPr sz="900" b="0" i="0" u="none" strike="noStrike" cap="none">
                <a:solidFill>
                  <a:srgbClr val="3F3F3F"/>
                </a:solidFill>
                <a:latin typeface="Libre Franklin"/>
                <a:ea typeface="Libre Franklin"/>
                <a:cs typeface="Libre Franklin"/>
                <a:sym typeface="Libre Franklin"/>
              </a:defRPr>
            </a:lvl6pPr>
            <a:lvl7pPr marL="0" marR="0" lvl="6" indent="0" algn="r" rtl="0">
              <a:spcBef>
                <a:spcPts val="0"/>
              </a:spcBef>
              <a:buNone/>
              <a:defRPr sz="900" b="0" i="0" u="none" strike="noStrike" cap="none">
                <a:solidFill>
                  <a:srgbClr val="3F3F3F"/>
                </a:solidFill>
                <a:latin typeface="Libre Franklin"/>
                <a:ea typeface="Libre Franklin"/>
                <a:cs typeface="Libre Franklin"/>
                <a:sym typeface="Libre Franklin"/>
              </a:defRPr>
            </a:lvl7pPr>
            <a:lvl8pPr marL="0" marR="0" lvl="7" indent="0" algn="r" rtl="0">
              <a:spcBef>
                <a:spcPts val="0"/>
              </a:spcBef>
              <a:buNone/>
              <a:defRPr sz="900" b="0" i="0" u="none" strike="noStrike" cap="none">
                <a:solidFill>
                  <a:srgbClr val="3F3F3F"/>
                </a:solidFill>
                <a:latin typeface="Libre Franklin"/>
                <a:ea typeface="Libre Franklin"/>
                <a:cs typeface="Libre Franklin"/>
                <a:sym typeface="Libre Franklin"/>
              </a:defRPr>
            </a:lvl8pPr>
            <a:lvl9pPr marL="0" marR="0" lvl="8" indent="0" algn="r" rtl="0">
              <a:spcBef>
                <a:spcPts val="0"/>
              </a:spcBef>
              <a:buNone/>
              <a:defRPr sz="900" b="0" i="0" u="none" strike="noStrike" cap="none">
                <a:solidFill>
                  <a:srgbClr val="3F3F3F"/>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27"/>
          <p:cNvSpPr/>
          <p:nvPr/>
        </p:nvSpPr>
        <p:spPr>
          <a:xfrm>
            <a:off x="446534" y="457200"/>
            <a:ext cx="3703320" cy="94997"/>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7"/>
          <p:cNvSpPr/>
          <p:nvPr/>
        </p:nvSpPr>
        <p:spPr>
          <a:xfrm>
            <a:off x="8042147" y="453643"/>
            <a:ext cx="3703320" cy="98554"/>
          </a:xfrm>
          <a:prstGeom prst="rect">
            <a:avLst/>
          </a:prstGeom>
          <a:solidFill>
            <a:srgbClr val="969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7"/>
          <p:cNvSpPr/>
          <p:nvPr/>
        </p:nvSpPr>
        <p:spPr>
          <a:xfrm>
            <a:off x="4241830" y="457200"/>
            <a:ext cx="3703320" cy="914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Google Shape;18;p27"/>
          <p:cNvPicPr preferRelativeResize="0"/>
          <p:nvPr/>
        </p:nvPicPr>
        <p:blipFill rotWithShape="1">
          <a:blip r:embed="rId12">
            <a:alphaModFix/>
          </a:blip>
          <a:srcRect/>
          <a:stretch/>
        </p:blipFill>
        <p:spPr>
          <a:xfrm>
            <a:off x="10473306" y="5930473"/>
            <a:ext cx="1354843" cy="53914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9"/>
        <p:cNvGrpSpPr/>
        <p:nvPr/>
      </p:nvGrpSpPr>
      <p:grpSpPr>
        <a:xfrm>
          <a:off x="0" y="0"/>
          <a:ext cx="0" cy="0"/>
          <a:chOff x="0" y="0"/>
          <a:chExt cx="0" cy="0"/>
        </a:xfrm>
      </p:grpSpPr>
      <p:sp>
        <p:nvSpPr>
          <p:cNvPr id="100" name="Google Shape;100;p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grpSp>
        <p:nvGrpSpPr>
          <p:cNvPr id="101" name="Google Shape;101;p2"/>
          <p:cNvGrpSpPr/>
          <p:nvPr/>
        </p:nvGrpSpPr>
        <p:grpSpPr>
          <a:xfrm>
            <a:off x="438068" y="457200"/>
            <a:ext cx="3703320" cy="5935133"/>
            <a:chOff x="438068" y="457200"/>
            <a:chExt cx="3703320" cy="5935133"/>
          </a:xfrm>
        </p:grpSpPr>
        <p:sp>
          <p:nvSpPr>
            <p:cNvPr id="102" name="Google Shape;102;p2"/>
            <p:cNvSpPr/>
            <p:nvPr/>
          </p:nvSpPr>
          <p:spPr>
            <a:xfrm>
              <a:off x="438068" y="601201"/>
              <a:ext cx="3702134" cy="5791132"/>
            </a:xfrm>
            <a:prstGeom prst="rect">
              <a:avLst/>
            </a:prstGeom>
            <a:solidFill>
              <a:srgbClr val="465359">
                <a:alpha val="96862"/>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03" name="Google Shape;103;p2"/>
            <p:cNvSpPr/>
            <p:nvPr/>
          </p:nvSpPr>
          <p:spPr>
            <a:xfrm>
              <a:off x="438068" y="457200"/>
              <a:ext cx="3703320" cy="94997"/>
            </a:xfrm>
            <a:prstGeom prst="rect">
              <a:avLst/>
            </a:prstGeom>
            <a:solidFill>
              <a:srgbClr val="4653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104" name="Google Shape;104;p2"/>
          <p:cNvSpPr txBox="1">
            <a:spLocks noGrp="1"/>
          </p:cNvSpPr>
          <p:nvPr>
            <p:ph type="ctrTitle"/>
          </p:nvPr>
        </p:nvSpPr>
        <p:spPr>
          <a:xfrm>
            <a:off x="584200" y="2226364"/>
            <a:ext cx="3412067" cy="20303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FFFFFF"/>
              </a:buClr>
              <a:buSzPts val="3200"/>
              <a:buFont typeface="Franklin Gothic"/>
              <a:buNone/>
            </a:pPr>
            <a:r>
              <a:rPr lang="en-US" sz="3200">
                <a:solidFill>
                  <a:srgbClr val="FFFFFF"/>
                </a:solidFill>
              </a:rPr>
              <a:t>SUPERVISED LEARNING </a:t>
            </a:r>
            <a:br>
              <a:rPr lang="en-US" sz="3200">
                <a:solidFill>
                  <a:srgbClr val="FFFFFF"/>
                </a:solidFill>
              </a:rPr>
            </a:br>
            <a:r>
              <a:rPr lang="en-US" sz="3200">
                <a:solidFill>
                  <a:srgbClr val="FFFFFF"/>
                </a:solidFill>
              </a:rPr>
              <a:t>PART 1: CLASSIFICATION</a:t>
            </a:r>
            <a:endParaRPr/>
          </a:p>
        </p:txBody>
      </p:sp>
      <p:pic>
        <p:nvPicPr>
          <p:cNvPr id="105" name="Google Shape;105;p2" descr="How does supervised learning work?"/>
          <p:cNvPicPr preferRelativeResize="0"/>
          <p:nvPr/>
        </p:nvPicPr>
        <p:blipFill rotWithShape="1">
          <a:blip r:embed="rId3">
            <a:alphaModFix/>
          </a:blip>
          <a:srcRect/>
          <a:stretch/>
        </p:blipFill>
        <p:spPr>
          <a:xfrm>
            <a:off x="4164902" y="1017639"/>
            <a:ext cx="8027098" cy="48363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0"/>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DECISION TREES DEFINITIONS</a:t>
            </a:r>
            <a:endParaRPr/>
          </a:p>
        </p:txBody>
      </p:sp>
      <p:sp>
        <p:nvSpPr>
          <p:cNvPr id="144" name="Google Shape;144;p10"/>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pic>
        <p:nvPicPr>
          <p:cNvPr id="145" name="Google Shape;145;p10" descr="Decision Tree Algorithm in Machine Learning - Javatpoint"/>
          <p:cNvPicPr preferRelativeResize="0"/>
          <p:nvPr/>
        </p:nvPicPr>
        <p:blipFill rotWithShape="1">
          <a:blip r:embed="rId3">
            <a:alphaModFix/>
          </a:blip>
          <a:srcRect/>
          <a:stretch/>
        </p:blipFill>
        <p:spPr>
          <a:xfrm>
            <a:off x="5695056" y="1451113"/>
            <a:ext cx="6066026" cy="4044017"/>
          </a:xfrm>
          <a:prstGeom prst="rect">
            <a:avLst/>
          </a:prstGeom>
          <a:noFill/>
          <a:ln>
            <a:noFill/>
          </a:ln>
        </p:spPr>
      </p:pic>
      <p:sp>
        <p:nvSpPr>
          <p:cNvPr id="146" name="Google Shape;146;p10"/>
          <p:cNvSpPr txBox="1">
            <a:spLocks noGrp="1"/>
          </p:cNvSpPr>
          <p:nvPr>
            <p:ph type="body" idx="1"/>
          </p:nvPr>
        </p:nvSpPr>
        <p:spPr>
          <a:xfrm>
            <a:off x="581192" y="1565417"/>
            <a:ext cx="5113864" cy="4972801"/>
          </a:xfrm>
          <a:prstGeom prst="rect">
            <a:avLst/>
          </a:prstGeom>
          <a:noFill/>
          <a:ln>
            <a:noFill/>
          </a:ln>
        </p:spPr>
        <p:txBody>
          <a:bodyPr spcFirstLastPara="1" wrap="square" lIns="91425" tIns="45700" rIns="91425" bIns="45700" anchor="ctr" anchorCtr="0">
            <a:normAutofit/>
          </a:bodyPr>
          <a:lstStyle/>
          <a:p>
            <a:pPr marL="306000" lvl="0" indent="-306000" algn="l" rtl="0">
              <a:lnSpc>
                <a:spcPct val="100000"/>
              </a:lnSpc>
              <a:spcBef>
                <a:spcPts val="0"/>
              </a:spcBef>
              <a:spcAft>
                <a:spcPts val="0"/>
              </a:spcAft>
              <a:buSzPts val="1656"/>
              <a:buChar char="◼"/>
            </a:pPr>
            <a:r>
              <a:rPr lang="en-US" sz="1800" b="1" dirty="0"/>
              <a:t>Root Node: </a:t>
            </a:r>
            <a:r>
              <a:rPr lang="en-US" sz="1800" dirty="0"/>
              <a:t>All data starts here.</a:t>
            </a:r>
            <a:endParaRPr dirty="0"/>
          </a:p>
          <a:p>
            <a:pPr marL="306000" lvl="0" indent="-306000" algn="l" rtl="0">
              <a:lnSpc>
                <a:spcPct val="100000"/>
              </a:lnSpc>
              <a:spcBef>
                <a:spcPts val="600"/>
              </a:spcBef>
              <a:spcAft>
                <a:spcPts val="0"/>
              </a:spcAft>
              <a:buSzPts val="1656"/>
              <a:buChar char="◼"/>
            </a:pPr>
            <a:r>
              <a:rPr lang="en-US" sz="1800" b="1" dirty="0"/>
              <a:t>Branch or Sub-Tree:  </a:t>
            </a:r>
            <a:r>
              <a:rPr lang="en-US" sz="1800" dirty="0"/>
              <a:t>A subset (partition) of the tree.</a:t>
            </a:r>
          </a:p>
          <a:p>
            <a:pPr marL="306000" lvl="0" indent="-306000" algn="l" rtl="0">
              <a:lnSpc>
                <a:spcPct val="100000"/>
              </a:lnSpc>
              <a:spcBef>
                <a:spcPts val="600"/>
              </a:spcBef>
              <a:spcAft>
                <a:spcPts val="0"/>
              </a:spcAft>
              <a:buSzPts val="1656"/>
              <a:buChar char="◼"/>
            </a:pPr>
            <a:r>
              <a:rPr lang="en-US" sz="1800" b="1" dirty="0"/>
              <a:t>Splitting</a:t>
            </a:r>
            <a:r>
              <a:rPr lang="en-US" sz="1800" dirty="0"/>
              <a:t>: Dividing a node into two or more sub-nodes.</a:t>
            </a:r>
          </a:p>
          <a:p>
            <a:pPr marL="306000" lvl="0" indent="-306000" algn="l" rtl="0">
              <a:lnSpc>
                <a:spcPct val="100000"/>
              </a:lnSpc>
              <a:spcBef>
                <a:spcPts val="600"/>
              </a:spcBef>
              <a:spcAft>
                <a:spcPts val="0"/>
              </a:spcAft>
              <a:buSzPts val="1656"/>
              <a:buChar char="◼"/>
            </a:pPr>
            <a:r>
              <a:rPr lang="en-US" sz="1800" b="1" dirty="0"/>
              <a:t>Decision Node: </a:t>
            </a:r>
            <a:r>
              <a:rPr lang="en-US" sz="1800" dirty="0"/>
              <a:t>Created by splitting.</a:t>
            </a:r>
            <a:endParaRPr dirty="0"/>
          </a:p>
          <a:p>
            <a:pPr marL="306000" lvl="0" indent="-306000" algn="l" rtl="0">
              <a:lnSpc>
                <a:spcPct val="100000"/>
              </a:lnSpc>
              <a:spcBef>
                <a:spcPts val="600"/>
              </a:spcBef>
              <a:spcAft>
                <a:spcPts val="0"/>
              </a:spcAft>
              <a:buSzPts val="1656"/>
              <a:buChar char="◼"/>
            </a:pPr>
            <a:r>
              <a:rPr lang="en-US" sz="1800" b="1" dirty="0"/>
              <a:t>Leaf or Terminal Node: </a:t>
            </a:r>
            <a:r>
              <a:rPr lang="en-US" sz="1800" dirty="0"/>
              <a:t>Decisions are mad here.</a:t>
            </a:r>
          </a:p>
          <a:p>
            <a:pPr marL="306000" lvl="0" indent="-306000" algn="l" rtl="0">
              <a:lnSpc>
                <a:spcPct val="100000"/>
              </a:lnSpc>
              <a:spcBef>
                <a:spcPts val="600"/>
              </a:spcBef>
              <a:spcAft>
                <a:spcPts val="0"/>
              </a:spcAft>
              <a:buSzPts val="1656"/>
              <a:buChar char="◼"/>
            </a:pPr>
            <a:r>
              <a:rPr lang="en-US" sz="1800" b="1" dirty="0"/>
              <a:t>Pruning: </a:t>
            </a:r>
            <a:r>
              <a:rPr lang="en-US" sz="1800" dirty="0"/>
              <a:t>Removing a sub-node from the tree is called pruning.</a:t>
            </a:r>
            <a:endParaRPr dirty="0"/>
          </a:p>
          <a:p>
            <a:pPr marL="306000" lvl="0" indent="-200844" algn="l" rtl="0">
              <a:lnSpc>
                <a:spcPct val="100000"/>
              </a:lnSpc>
              <a:spcBef>
                <a:spcPts val="600"/>
              </a:spcBef>
              <a:spcAft>
                <a:spcPts val="0"/>
              </a:spcAft>
              <a:buSzPts val="1656"/>
              <a:buNone/>
            </a:pPr>
            <a:endParaRPr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500"/>
                                        <p:tgtEl>
                                          <p:spTgt spid="1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6">
                                            <p:txEl>
                                              <p:pRg st="1" end="1"/>
                                            </p:txEl>
                                          </p:spTgt>
                                        </p:tgtEl>
                                        <p:attrNameLst>
                                          <p:attrName>style.visibility</p:attrName>
                                        </p:attrNameLst>
                                      </p:cBhvr>
                                      <p:to>
                                        <p:strVal val="visible"/>
                                      </p:to>
                                    </p:set>
                                    <p:animEffect transition="in" filter="fade">
                                      <p:cBhvr>
                                        <p:cTn id="12" dur="500"/>
                                        <p:tgtEl>
                                          <p:spTgt spid="14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6">
                                            <p:txEl>
                                              <p:pRg st="2" end="2"/>
                                            </p:txEl>
                                          </p:spTgt>
                                        </p:tgtEl>
                                        <p:attrNameLst>
                                          <p:attrName>style.visibility</p:attrName>
                                        </p:attrNameLst>
                                      </p:cBhvr>
                                      <p:to>
                                        <p:strVal val="visible"/>
                                      </p:to>
                                    </p:set>
                                    <p:animEffect transition="in" filter="fade">
                                      <p:cBhvr>
                                        <p:cTn id="17" dur="500"/>
                                        <p:tgtEl>
                                          <p:spTgt spid="14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6">
                                            <p:txEl>
                                              <p:pRg st="3" end="3"/>
                                            </p:txEl>
                                          </p:spTgt>
                                        </p:tgtEl>
                                        <p:attrNameLst>
                                          <p:attrName>style.visibility</p:attrName>
                                        </p:attrNameLst>
                                      </p:cBhvr>
                                      <p:to>
                                        <p:strVal val="visible"/>
                                      </p:to>
                                    </p:set>
                                    <p:animEffect transition="in" filter="fade">
                                      <p:cBhvr>
                                        <p:cTn id="22" dur="500"/>
                                        <p:tgtEl>
                                          <p:spTgt spid="14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6">
                                            <p:txEl>
                                              <p:pRg st="4" end="4"/>
                                            </p:txEl>
                                          </p:spTgt>
                                        </p:tgtEl>
                                        <p:attrNameLst>
                                          <p:attrName>style.visibility</p:attrName>
                                        </p:attrNameLst>
                                      </p:cBhvr>
                                      <p:to>
                                        <p:strVal val="visible"/>
                                      </p:to>
                                    </p:set>
                                    <p:animEffect transition="in" filter="fade">
                                      <p:cBhvr>
                                        <p:cTn id="27" dur="500"/>
                                        <p:tgtEl>
                                          <p:spTgt spid="14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6">
                                            <p:txEl>
                                              <p:pRg st="5" end="5"/>
                                            </p:txEl>
                                          </p:spTgt>
                                        </p:tgtEl>
                                        <p:attrNameLst>
                                          <p:attrName>style.visibility</p:attrName>
                                        </p:attrNameLst>
                                      </p:cBhvr>
                                      <p:to>
                                        <p:strVal val="visible"/>
                                      </p:to>
                                    </p:set>
                                    <p:animEffect transition="in" filter="fade">
                                      <p:cBhvr>
                                        <p:cTn id="32" dur="500"/>
                                        <p:tgtEl>
                                          <p:spTgt spid="14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1"/>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dirty="0"/>
              <a:t>DECISION TREE HYPERPARAMETERS (Python)</a:t>
            </a:r>
            <a:endParaRPr dirty="0"/>
          </a:p>
        </p:txBody>
      </p:sp>
      <p:sp>
        <p:nvSpPr>
          <p:cNvPr id="152" name="Google Shape;152;p11"/>
          <p:cNvSpPr txBox="1">
            <a:spLocks noGrp="1"/>
          </p:cNvSpPr>
          <p:nvPr>
            <p:ph type="body" idx="1"/>
          </p:nvPr>
        </p:nvSpPr>
        <p:spPr>
          <a:xfrm>
            <a:off x="581192" y="1451113"/>
            <a:ext cx="11029615" cy="4524237"/>
          </a:xfrm>
          <a:prstGeom prst="rect">
            <a:avLst/>
          </a:prstGeom>
          <a:noFill/>
          <a:ln>
            <a:noFill/>
          </a:ln>
        </p:spPr>
        <p:txBody>
          <a:bodyPr spcFirstLastPara="1" wrap="square" lIns="91425" tIns="45700" rIns="91425" bIns="45700" anchor="ctr" anchorCtr="0">
            <a:normAutofit/>
          </a:bodyPr>
          <a:lstStyle/>
          <a:p>
            <a:pPr marL="306000" lvl="0" indent="-306000" algn="l" rtl="0">
              <a:lnSpc>
                <a:spcPct val="110000"/>
              </a:lnSpc>
              <a:spcBef>
                <a:spcPts val="0"/>
              </a:spcBef>
              <a:spcAft>
                <a:spcPts val="0"/>
              </a:spcAft>
              <a:buSzPts val="1840"/>
              <a:buChar char="◼"/>
            </a:pPr>
            <a:r>
              <a:rPr lang="en-US" sz="2000" b="1" dirty="0" err="1">
                <a:solidFill>
                  <a:srgbClr val="0E0E0E"/>
                </a:solidFill>
              </a:rPr>
              <a:t>max_depth</a:t>
            </a:r>
            <a:r>
              <a:rPr lang="en-US" sz="2000" dirty="0">
                <a:solidFill>
                  <a:srgbClr val="0E0E0E"/>
                </a:solidFill>
              </a:rPr>
              <a:t>: The maximum depth of the tree. Limiting this helps prevent overfitting.</a:t>
            </a:r>
            <a:endParaRPr dirty="0"/>
          </a:p>
          <a:p>
            <a:pPr marL="306000" lvl="0" indent="-306000" algn="l" rtl="0">
              <a:lnSpc>
                <a:spcPct val="110000"/>
              </a:lnSpc>
              <a:spcBef>
                <a:spcPts val="1500"/>
              </a:spcBef>
              <a:spcAft>
                <a:spcPts val="0"/>
              </a:spcAft>
              <a:buSzPts val="1840"/>
              <a:buChar char="◼"/>
            </a:pPr>
            <a:r>
              <a:rPr lang="en-US" sz="2000" b="1" dirty="0" err="1">
                <a:solidFill>
                  <a:srgbClr val="0E0E0E"/>
                </a:solidFill>
              </a:rPr>
              <a:t>min_samples_split</a:t>
            </a:r>
            <a:r>
              <a:rPr lang="en-US" sz="2000" dirty="0">
                <a:solidFill>
                  <a:srgbClr val="0E0E0E"/>
                </a:solidFill>
              </a:rPr>
              <a:t>: The minimum number of samples required to split an internal node.</a:t>
            </a:r>
            <a:endParaRPr dirty="0"/>
          </a:p>
          <a:p>
            <a:pPr marL="306000" lvl="0" indent="-306000" algn="l" rtl="0">
              <a:lnSpc>
                <a:spcPct val="110000"/>
              </a:lnSpc>
              <a:spcBef>
                <a:spcPts val="1500"/>
              </a:spcBef>
              <a:spcAft>
                <a:spcPts val="0"/>
              </a:spcAft>
              <a:buSzPts val="1840"/>
              <a:buChar char="◼"/>
            </a:pPr>
            <a:r>
              <a:rPr lang="en-US" sz="2000" b="1" dirty="0" err="1">
                <a:solidFill>
                  <a:srgbClr val="0E0E0E"/>
                </a:solidFill>
              </a:rPr>
              <a:t>min_samples_leaf</a:t>
            </a:r>
            <a:r>
              <a:rPr lang="en-US" sz="2000" dirty="0">
                <a:solidFill>
                  <a:srgbClr val="0E0E0E"/>
                </a:solidFill>
              </a:rPr>
              <a:t>: The minimum number of samples required to be at a leaf node.</a:t>
            </a:r>
            <a:endParaRPr dirty="0"/>
          </a:p>
          <a:p>
            <a:pPr marL="306000" lvl="0" indent="-306000" algn="l" rtl="0">
              <a:lnSpc>
                <a:spcPct val="110000"/>
              </a:lnSpc>
              <a:spcBef>
                <a:spcPts val="1500"/>
              </a:spcBef>
              <a:spcAft>
                <a:spcPts val="0"/>
              </a:spcAft>
              <a:buSzPts val="1840"/>
              <a:buChar char="◼"/>
            </a:pPr>
            <a:r>
              <a:rPr lang="en-US" sz="2000" b="1" dirty="0" err="1">
                <a:solidFill>
                  <a:srgbClr val="0E0E0E"/>
                </a:solidFill>
              </a:rPr>
              <a:t>max_features</a:t>
            </a:r>
            <a:r>
              <a:rPr lang="en-US" sz="2000" dirty="0">
                <a:solidFill>
                  <a:srgbClr val="0E0E0E"/>
                </a:solidFill>
              </a:rPr>
              <a:t>: The number of features to consider when looking for the best split.</a:t>
            </a:r>
            <a:endParaRPr dirty="0"/>
          </a:p>
          <a:p>
            <a:pPr marL="306000" lvl="0" indent="-189160" algn="l" rtl="0">
              <a:lnSpc>
                <a:spcPct val="110000"/>
              </a:lnSpc>
              <a:spcBef>
                <a:spcPts val="1000"/>
              </a:spcBef>
              <a:spcAft>
                <a:spcPts val="0"/>
              </a:spcAft>
              <a:buSzPts val="1840"/>
              <a:buNone/>
            </a:pPr>
            <a:endParaRPr sz="2000" dirty="0"/>
          </a:p>
        </p:txBody>
      </p:sp>
      <p:sp>
        <p:nvSpPr>
          <p:cNvPr id="153" name="Google Shape;153;p11"/>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2"/>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TREE BUILDING PROCESS</a:t>
            </a:r>
            <a:endParaRPr/>
          </a:p>
        </p:txBody>
      </p:sp>
      <p:sp>
        <p:nvSpPr>
          <p:cNvPr id="159" name="Google Shape;159;p12"/>
          <p:cNvSpPr txBox="1">
            <a:spLocks noGrp="1"/>
          </p:cNvSpPr>
          <p:nvPr>
            <p:ph type="body" idx="1"/>
          </p:nvPr>
        </p:nvSpPr>
        <p:spPr>
          <a:xfrm>
            <a:off x="866942" y="1652794"/>
            <a:ext cx="5003800" cy="4524237"/>
          </a:xfrm>
          <a:prstGeom prst="rect">
            <a:avLst/>
          </a:prstGeom>
          <a:noFill/>
          <a:ln>
            <a:noFill/>
          </a:ln>
        </p:spPr>
        <p:txBody>
          <a:bodyPr spcFirstLastPara="1" wrap="square" lIns="91425" tIns="45700" rIns="91425" bIns="45700" anchor="ctr" anchorCtr="0">
            <a:normAutofit/>
          </a:bodyPr>
          <a:lstStyle/>
          <a:p>
            <a:pPr marL="0" lvl="0" indent="0" algn="l" rtl="0">
              <a:lnSpc>
                <a:spcPct val="110000"/>
              </a:lnSpc>
              <a:spcBef>
                <a:spcPts val="0"/>
              </a:spcBef>
              <a:spcAft>
                <a:spcPts val="0"/>
              </a:spcAft>
              <a:buSzPts val="1840"/>
              <a:buNone/>
            </a:pPr>
            <a:r>
              <a:rPr lang="en-US" sz="2000">
                <a:solidFill>
                  <a:srgbClr val="0E0E0E"/>
                </a:solidFill>
              </a:rPr>
              <a:t>1. </a:t>
            </a:r>
            <a:r>
              <a:rPr lang="en-US" sz="2000" b="1">
                <a:solidFill>
                  <a:srgbClr val="0E0E0E"/>
                </a:solidFill>
              </a:rPr>
              <a:t>Start at the root</a:t>
            </a:r>
            <a:r>
              <a:rPr lang="en-US" sz="2000">
                <a:solidFill>
                  <a:srgbClr val="0E0E0E"/>
                </a:solidFill>
              </a:rPr>
              <a:t>: Evaluate all possible splits based on features.</a:t>
            </a:r>
            <a:endParaRPr/>
          </a:p>
          <a:p>
            <a:pPr marL="0" lvl="0" indent="0" algn="l" rtl="0">
              <a:lnSpc>
                <a:spcPct val="110000"/>
              </a:lnSpc>
              <a:spcBef>
                <a:spcPts val="1500"/>
              </a:spcBef>
              <a:spcAft>
                <a:spcPts val="0"/>
              </a:spcAft>
              <a:buSzPts val="1840"/>
              <a:buNone/>
            </a:pPr>
            <a:r>
              <a:rPr lang="en-US" sz="2000">
                <a:solidFill>
                  <a:srgbClr val="0E0E0E"/>
                </a:solidFill>
              </a:rPr>
              <a:t>2. </a:t>
            </a:r>
            <a:r>
              <a:rPr lang="en-US" sz="2000" b="1">
                <a:solidFill>
                  <a:srgbClr val="0E0E0E"/>
                </a:solidFill>
              </a:rPr>
              <a:t>Choose the best split</a:t>
            </a:r>
            <a:r>
              <a:rPr lang="en-US" sz="2000">
                <a:solidFill>
                  <a:srgbClr val="0E0E0E"/>
                </a:solidFill>
              </a:rPr>
              <a:t> based on a criterion (e.g., Gini for classification, MSE for regression).</a:t>
            </a:r>
            <a:endParaRPr/>
          </a:p>
          <a:p>
            <a:pPr marL="0" lvl="0" indent="0" algn="l" rtl="0">
              <a:lnSpc>
                <a:spcPct val="110000"/>
              </a:lnSpc>
              <a:spcBef>
                <a:spcPts val="1500"/>
              </a:spcBef>
              <a:spcAft>
                <a:spcPts val="0"/>
              </a:spcAft>
              <a:buSzPts val="1840"/>
              <a:buNone/>
            </a:pPr>
            <a:r>
              <a:rPr lang="en-US" sz="2000">
                <a:solidFill>
                  <a:srgbClr val="0E0E0E"/>
                </a:solidFill>
              </a:rPr>
              <a:t>3. </a:t>
            </a:r>
            <a:r>
              <a:rPr lang="en-US" sz="2000" b="1">
                <a:solidFill>
                  <a:srgbClr val="0E0E0E"/>
                </a:solidFill>
              </a:rPr>
              <a:t>Repeat</a:t>
            </a:r>
            <a:r>
              <a:rPr lang="en-US" sz="2000">
                <a:solidFill>
                  <a:srgbClr val="0E0E0E"/>
                </a:solidFill>
              </a:rPr>
              <a:t> the process recursively until a stopping criterion is met (e.g., max depth, minimum samples per leaf).</a:t>
            </a:r>
            <a:endParaRPr/>
          </a:p>
        </p:txBody>
      </p:sp>
      <p:sp>
        <p:nvSpPr>
          <p:cNvPr id="160" name="Google Shape;160;p12"/>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pic>
        <p:nvPicPr>
          <p:cNvPr id="161" name="Google Shape;161;p12"/>
          <p:cNvPicPr preferRelativeResize="0"/>
          <p:nvPr/>
        </p:nvPicPr>
        <p:blipFill rotWithShape="1">
          <a:blip r:embed="rId3">
            <a:alphaModFix/>
          </a:blip>
          <a:srcRect/>
          <a:stretch/>
        </p:blipFill>
        <p:spPr>
          <a:xfrm>
            <a:off x="6607008" y="1451113"/>
            <a:ext cx="5003800" cy="4927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3"/>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GINI IMPURITY</a:t>
            </a:r>
            <a:endParaRPr/>
          </a:p>
        </p:txBody>
      </p:sp>
      <p:sp>
        <p:nvSpPr>
          <p:cNvPr id="167" name="Google Shape;167;p13"/>
          <p:cNvSpPr txBox="1">
            <a:spLocks noGrp="1"/>
          </p:cNvSpPr>
          <p:nvPr>
            <p:ph type="body" idx="1"/>
          </p:nvPr>
        </p:nvSpPr>
        <p:spPr>
          <a:xfrm>
            <a:off x="431940" y="1414043"/>
            <a:ext cx="4991704" cy="1835784"/>
          </a:xfrm>
          <a:prstGeom prst="rect">
            <a:avLst/>
          </a:prstGeom>
          <a:noFill/>
          <a:ln>
            <a:noFill/>
          </a:ln>
        </p:spPr>
        <p:txBody>
          <a:bodyPr spcFirstLastPara="1" wrap="square" lIns="91425" tIns="45700" rIns="91425" bIns="45700" anchor="t" anchorCtr="0">
            <a:normAutofit/>
          </a:bodyPr>
          <a:lstStyle/>
          <a:p>
            <a:pPr marL="306000" lvl="0" indent="-306000" algn="l" rtl="0">
              <a:lnSpc>
                <a:spcPct val="110000"/>
              </a:lnSpc>
              <a:spcBef>
                <a:spcPts val="0"/>
              </a:spcBef>
              <a:spcAft>
                <a:spcPts val="0"/>
              </a:spcAft>
              <a:buSzPts val="1472"/>
              <a:buChar char="◼"/>
            </a:pPr>
            <a:r>
              <a:rPr lang="en-US" sz="1600" dirty="0">
                <a:solidFill>
                  <a:srgbClr val="0E0E0E"/>
                </a:solidFill>
              </a:rPr>
              <a:t>The </a:t>
            </a:r>
            <a:r>
              <a:rPr lang="en-US" sz="1600" b="1" dirty="0">
                <a:solidFill>
                  <a:srgbClr val="0E0E0E"/>
                </a:solidFill>
              </a:rPr>
              <a:t>Gini Impurity</a:t>
            </a:r>
            <a:r>
              <a:rPr lang="en-US" sz="1600" dirty="0">
                <a:solidFill>
                  <a:srgbClr val="0E0E0E"/>
                </a:solidFill>
              </a:rPr>
              <a:t> measure quantifies the “impurity” or </a:t>
            </a:r>
            <a:r>
              <a:rPr lang="en-US" sz="1600" b="1" dirty="0">
                <a:solidFill>
                  <a:srgbClr val="0E0E0E"/>
                </a:solidFill>
              </a:rPr>
              <a:t>impurity score</a:t>
            </a:r>
            <a:r>
              <a:rPr lang="en-US" sz="1600" dirty="0">
                <a:solidFill>
                  <a:srgbClr val="0E0E0E"/>
                </a:solidFill>
              </a:rPr>
              <a:t> of a node. </a:t>
            </a:r>
            <a:endParaRPr dirty="0"/>
          </a:p>
          <a:p>
            <a:pPr marL="306000" lvl="0" indent="-306000" algn="l" rtl="0">
              <a:lnSpc>
                <a:spcPct val="110000"/>
              </a:lnSpc>
              <a:spcBef>
                <a:spcPts val="920"/>
              </a:spcBef>
              <a:spcAft>
                <a:spcPts val="0"/>
              </a:spcAft>
              <a:buSzPts val="1472"/>
              <a:buChar char="◼"/>
            </a:pPr>
            <a:r>
              <a:rPr lang="en-US" sz="1600" dirty="0">
                <a:solidFill>
                  <a:srgbClr val="0E0E0E"/>
                </a:solidFill>
              </a:rPr>
              <a:t>A </a:t>
            </a:r>
            <a:r>
              <a:rPr lang="en-US" sz="1600" b="1" dirty="0">
                <a:solidFill>
                  <a:srgbClr val="0E0E0E"/>
                </a:solidFill>
              </a:rPr>
              <a:t>lower Gini score</a:t>
            </a:r>
            <a:r>
              <a:rPr lang="en-US" sz="1600" dirty="0">
                <a:solidFill>
                  <a:srgbClr val="0E0E0E"/>
                </a:solidFill>
              </a:rPr>
              <a:t> means a </a:t>
            </a:r>
            <a:r>
              <a:rPr lang="en-US" sz="1600" b="1" dirty="0">
                <a:solidFill>
                  <a:srgbClr val="0E0E0E"/>
                </a:solidFill>
              </a:rPr>
              <a:t>purer</a:t>
            </a:r>
            <a:r>
              <a:rPr lang="en-US" sz="1600" dirty="0">
                <a:solidFill>
                  <a:srgbClr val="0E0E0E"/>
                </a:solidFill>
              </a:rPr>
              <a:t> node.</a:t>
            </a:r>
            <a:endParaRPr dirty="0"/>
          </a:p>
        </p:txBody>
      </p:sp>
      <p:sp>
        <p:nvSpPr>
          <p:cNvPr id="168" name="Google Shape;168;p13"/>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pic>
        <p:nvPicPr>
          <p:cNvPr id="169" name="Google Shape;169;p13"/>
          <p:cNvPicPr preferRelativeResize="0"/>
          <p:nvPr/>
        </p:nvPicPr>
        <p:blipFill rotWithShape="1">
          <a:blip r:embed="rId3">
            <a:alphaModFix/>
          </a:blip>
          <a:srcRect/>
          <a:stretch/>
        </p:blipFill>
        <p:spPr>
          <a:xfrm>
            <a:off x="431940" y="3357004"/>
            <a:ext cx="5140956" cy="3249472"/>
          </a:xfrm>
          <a:prstGeom prst="rect">
            <a:avLst/>
          </a:prstGeom>
          <a:noFill/>
          <a:ln>
            <a:noFill/>
          </a:ln>
        </p:spPr>
      </p:pic>
      <p:sp>
        <p:nvSpPr>
          <p:cNvPr id="170" name="Google Shape;170;p13"/>
          <p:cNvSpPr txBox="1"/>
          <p:nvPr/>
        </p:nvSpPr>
        <p:spPr>
          <a:xfrm>
            <a:off x="5965989" y="2613728"/>
            <a:ext cx="5982995" cy="1946687"/>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Font typeface="Arial" panose="020B0604020202020204" pitchFamily="34" charset="0"/>
              <a:buChar char="•"/>
            </a:pPr>
            <a:r>
              <a:rPr lang="en-US" sz="1400" dirty="0">
                <a:solidFill>
                  <a:srgbClr val="0E0E0E"/>
                </a:solidFill>
                <a:latin typeface="Libre Franklin"/>
                <a:ea typeface="Libre Franklin"/>
                <a:cs typeface="Libre Franklin"/>
                <a:sym typeface="Libre Franklin"/>
              </a:rPr>
              <a:t>If all data points in a node belong to a single class, the Gini Impurity is 0 (perfect purity).</a:t>
            </a:r>
            <a:endParaRPr dirty="0"/>
          </a:p>
          <a:p>
            <a:pPr marL="285750" marR="0" lvl="0" indent="-285750" algn="l" rtl="0">
              <a:spcBef>
                <a:spcPts val="900"/>
              </a:spcBef>
              <a:spcAft>
                <a:spcPts val="0"/>
              </a:spcAft>
              <a:buFont typeface="Arial" panose="020B0604020202020204" pitchFamily="34" charset="0"/>
              <a:buChar char="•"/>
            </a:pPr>
            <a:r>
              <a:rPr lang="en-US" sz="1400" dirty="0">
                <a:solidFill>
                  <a:srgbClr val="0E0E0E"/>
                </a:solidFill>
                <a:latin typeface="Libre Franklin"/>
                <a:ea typeface="Libre Franklin"/>
                <a:cs typeface="Libre Franklin"/>
                <a:sym typeface="Libre Franklin"/>
              </a:rPr>
              <a:t>If the data points are evenly distributed among all classes, the Gini Impurity is at its maximum value (1 – 1/C)</a:t>
            </a:r>
            <a:endParaRPr dirty="0"/>
          </a:p>
          <a:p>
            <a:pPr marL="0" marR="0" lvl="0" indent="0" algn="l" rtl="0">
              <a:spcBef>
                <a:spcPts val="900"/>
              </a:spcBef>
              <a:spcAft>
                <a:spcPts val="0"/>
              </a:spcAft>
              <a:buNone/>
            </a:pPr>
            <a:r>
              <a:rPr lang="en-US" sz="1400" b="1" dirty="0">
                <a:solidFill>
                  <a:srgbClr val="0E0E0E"/>
                </a:solidFill>
                <a:latin typeface="Libre Franklin"/>
                <a:ea typeface="Libre Franklin"/>
                <a:cs typeface="Libre Franklin"/>
                <a:sym typeface="Libre Franklin"/>
              </a:rPr>
              <a:t>Example Calculation:</a:t>
            </a:r>
            <a:endParaRPr dirty="0"/>
          </a:p>
          <a:p>
            <a:pPr marL="0" marR="0" lvl="0" indent="0" algn="l" rtl="0">
              <a:spcBef>
                <a:spcPts val="900"/>
              </a:spcBef>
              <a:spcAft>
                <a:spcPts val="0"/>
              </a:spcAft>
              <a:buNone/>
            </a:pPr>
            <a:r>
              <a:rPr lang="en-US" sz="1400" dirty="0">
                <a:solidFill>
                  <a:srgbClr val="0E0E0E"/>
                </a:solidFill>
                <a:latin typeface="Libre Franklin"/>
                <a:ea typeface="Libre Franklin"/>
                <a:cs typeface="Libre Franklin"/>
                <a:sym typeface="Libre Franklin"/>
              </a:rPr>
              <a:t>Let’s say we have a dataset of 10 samples belonging to two classes: Class 1 (6 samples) and Class 2 (4 samples)</a:t>
            </a:r>
            <a:endParaRPr dirty="0"/>
          </a:p>
        </p:txBody>
      </p:sp>
      <p:pic>
        <p:nvPicPr>
          <p:cNvPr id="171" name="Google Shape;171;p13"/>
          <p:cNvPicPr preferRelativeResize="0"/>
          <p:nvPr/>
        </p:nvPicPr>
        <p:blipFill rotWithShape="1">
          <a:blip r:embed="rId4">
            <a:alphaModFix/>
          </a:blip>
          <a:srcRect/>
          <a:stretch/>
        </p:blipFill>
        <p:spPr>
          <a:xfrm>
            <a:off x="6449061" y="4685697"/>
            <a:ext cx="5245100" cy="2019300"/>
          </a:xfrm>
          <a:prstGeom prst="rect">
            <a:avLst/>
          </a:prstGeom>
          <a:noFill/>
          <a:ln>
            <a:noFill/>
          </a:ln>
        </p:spPr>
      </p:pic>
      <p:pic>
        <p:nvPicPr>
          <p:cNvPr id="172" name="Google Shape;172;p13" descr="Gini Index (Gini Impurity) - Hanane D."/>
          <p:cNvPicPr preferRelativeResize="0"/>
          <p:nvPr/>
        </p:nvPicPr>
        <p:blipFill rotWithShape="1">
          <a:blip r:embed="rId5">
            <a:alphaModFix/>
          </a:blip>
          <a:srcRect/>
          <a:stretch/>
        </p:blipFill>
        <p:spPr>
          <a:xfrm>
            <a:off x="6092852" y="541759"/>
            <a:ext cx="5280390" cy="194668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4"/>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ENTROPY</a:t>
            </a:r>
            <a:endParaRPr/>
          </a:p>
        </p:txBody>
      </p:sp>
      <p:sp>
        <p:nvSpPr>
          <p:cNvPr id="179" name="Google Shape;179;p14"/>
          <p:cNvSpPr txBox="1">
            <a:spLocks noGrp="1"/>
          </p:cNvSpPr>
          <p:nvPr>
            <p:ph type="body" idx="1"/>
          </p:nvPr>
        </p:nvSpPr>
        <p:spPr>
          <a:xfrm>
            <a:off x="581192" y="1451113"/>
            <a:ext cx="11029615" cy="773103"/>
          </a:xfrm>
          <a:prstGeom prst="rect">
            <a:avLst/>
          </a:prstGeom>
          <a:noFill/>
          <a:ln>
            <a:noFill/>
          </a:ln>
        </p:spPr>
        <p:txBody>
          <a:bodyPr spcFirstLastPara="1" wrap="square" lIns="91425" tIns="45700" rIns="91425" bIns="45700" anchor="t" anchorCtr="0">
            <a:normAutofit/>
          </a:bodyPr>
          <a:lstStyle/>
          <a:p>
            <a:pPr marL="306000" lvl="0" indent="-306000" algn="l" rtl="0">
              <a:lnSpc>
                <a:spcPct val="110000"/>
              </a:lnSpc>
              <a:spcBef>
                <a:spcPts val="0"/>
              </a:spcBef>
              <a:spcAft>
                <a:spcPts val="0"/>
              </a:spcAft>
              <a:buSzPts val="1564"/>
              <a:buChar char="◼"/>
            </a:pPr>
            <a:r>
              <a:rPr lang="en-US" b="1">
                <a:solidFill>
                  <a:srgbClr val="0E0E0E"/>
                </a:solidFill>
                <a:latin typeface="Arial"/>
                <a:ea typeface="Arial"/>
                <a:cs typeface="Arial"/>
                <a:sym typeface="Arial"/>
              </a:rPr>
              <a:t>Entropy</a:t>
            </a:r>
            <a:r>
              <a:rPr lang="en-US">
                <a:solidFill>
                  <a:srgbClr val="0E0E0E"/>
                </a:solidFill>
                <a:latin typeface="Arial"/>
                <a:ea typeface="Arial"/>
                <a:cs typeface="Arial"/>
                <a:sym typeface="Arial"/>
              </a:rPr>
              <a:t> is another measure of impurity or disorder, derived from information theory. It is used in decision trees to decide the best split by evaluating how much uncertainty (or entropy) is present in the data.</a:t>
            </a:r>
            <a:endParaRPr/>
          </a:p>
        </p:txBody>
      </p:sp>
      <p:sp>
        <p:nvSpPr>
          <p:cNvPr id="180" name="Google Shape;180;p14"/>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pic>
        <p:nvPicPr>
          <p:cNvPr id="181" name="Google Shape;181;p14"/>
          <p:cNvPicPr preferRelativeResize="0"/>
          <p:nvPr/>
        </p:nvPicPr>
        <p:blipFill rotWithShape="1">
          <a:blip r:embed="rId3">
            <a:alphaModFix/>
          </a:blip>
          <a:srcRect/>
          <a:stretch/>
        </p:blipFill>
        <p:spPr>
          <a:xfrm>
            <a:off x="581192" y="2406197"/>
            <a:ext cx="3771900" cy="2692400"/>
          </a:xfrm>
          <a:prstGeom prst="rect">
            <a:avLst/>
          </a:prstGeom>
          <a:noFill/>
          <a:ln>
            <a:noFill/>
          </a:ln>
        </p:spPr>
      </p:pic>
      <p:sp>
        <p:nvSpPr>
          <p:cNvPr id="182" name="Google Shape;182;p14"/>
          <p:cNvSpPr txBox="1"/>
          <p:nvPr/>
        </p:nvSpPr>
        <p:spPr>
          <a:xfrm>
            <a:off x="4457538" y="2381225"/>
            <a:ext cx="6100762" cy="30931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0E0E0E"/>
                </a:solidFill>
                <a:latin typeface="Libre Franklin"/>
                <a:ea typeface="Libre Franklin"/>
                <a:cs typeface="Libre Franklin"/>
                <a:sym typeface="Libre Franklin"/>
              </a:rPr>
              <a:t>How to Interpret Entropy:</a:t>
            </a:r>
            <a:endParaRPr sz="1600">
              <a:solidFill>
                <a:srgbClr val="0E0E0E"/>
              </a:solidFill>
              <a:latin typeface="Libre Franklin"/>
              <a:ea typeface="Libre Franklin"/>
              <a:cs typeface="Libre Franklin"/>
              <a:sym typeface="Libre Franklin"/>
            </a:endParaRPr>
          </a:p>
          <a:p>
            <a:pPr marL="0" marR="0" lvl="0" indent="0" algn="l" rtl="0">
              <a:spcBef>
                <a:spcPts val="900"/>
              </a:spcBef>
              <a:spcAft>
                <a:spcPts val="0"/>
              </a:spcAft>
              <a:buNone/>
            </a:pPr>
            <a:r>
              <a:rPr lang="en-US" sz="1600">
                <a:solidFill>
                  <a:srgbClr val="0E0E0E"/>
                </a:solidFill>
                <a:latin typeface="Libre Franklin"/>
                <a:ea typeface="Libre Franklin"/>
                <a:cs typeface="Libre Franklin"/>
                <a:sym typeface="Libre Franklin"/>
              </a:rPr>
              <a:t>• If all samples in a node belong to the same class, entropy is 0 (pure node).</a:t>
            </a:r>
            <a:endParaRPr/>
          </a:p>
          <a:p>
            <a:pPr marL="0" marR="0" lvl="0" indent="0" algn="l" rtl="0">
              <a:spcBef>
                <a:spcPts val="900"/>
              </a:spcBef>
              <a:spcAft>
                <a:spcPts val="0"/>
              </a:spcAft>
              <a:buNone/>
            </a:pPr>
            <a:r>
              <a:rPr lang="en-US" sz="1600">
                <a:solidFill>
                  <a:srgbClr val="0E0E0E"/>
                </a:solidFill>
                <a:latin typeface="Libre Franklin"/>
                <a:ea typeface="Libre Franklin"/>
                <a:cs typeface="Libre Franklin"/>
                <a:sym typeface="Libre Franklin"/>
              </a:rPr>
              <a:t>• If the samples are evenly distributed among all classes, entropy reaches its maximum, which is </a:t>
            </a:r>
            <a:r>
              <a:rPr lang="en-US" sz="1600">
                <a:solidFill>
                  <a:srgbClr val="000000"/>
                </a:solidFill>
                <a:latin typeface="Libre Franklin"/>
                <a:ea typeface="Libre Franklin"/>
                <a:cs typeface="Libre Franklin"/>
                <a:sym typeface="Libre Franklin"/>
              </a:rPr>
              <a:t> log</a:t>
            </a:r>
            <a:r>
              <a:rPr lang="en-US" sz="1600" baseline="-25000">
                <a:solidFill>
                  <a:srgbClr val="000000"/>
                </a:solidFill>
                <a:latin typeface="Libre Franklin"/>
                <a:ea typeface="Libre Franklin"/>
                <a:cs typeface="Libre Franklin"/>
                <a:sym typeface="Libre Franklin"/>
              </a:rPr>
              <a:t>2</a:t>
            </a:r>
            <a:r>
              <a:rPr lang="en-US" sz="1600">
                <a:solidFill>
                  <a:srgbClr val="000000"/>
                </a:solidFill>
                <a:latin typeface="Libre Franklin"/>
                <a:ea typeface="Libre Franklin"/>
                <a:cs typeface="Libre Franklin"/>
                <a:sym typeface="Libre Franklin"/>
              </a:rPr>
              <a:t>(C) </a:t>
            </a:r>
            <a:r>
              <a:rPr lang="en-US" sz="1600">
                <a:solidFill>
                  <a:srgbClr val="0E0E0E"/>
                </a:solidFill>
                <a:latin typeface="Libre Franklin"/>
                <a:ea typeface="Libre Franklin"/>
                <a:cs typeface="Libre Franklin"/>
                <a:sym typeface="Libre Franklin"/>
              </a:rPr>
              <a:t> (where </a:t>
            </a:r>
            <a:r>
              <a:rPr lang="en-US" sz="1600">
                <a:solidFill>
                  <a:srgbClr val="000000"/>
                </a:solidFill>
                <a:latin typeface="Libre Franklin"/>
                <a:ea typeface="Libre Franklin"/>
                <a:cs typeface="Libre Franklin"/>
                <a:sym typeface="Libre Franklin"/>
              </a:rPr>
              <a:t> C </a:t>
            </a:r>
            <a:r>
              <a:rPr lang="en-US" sz="1600">
                <a:solidFill>
                  <a:srgbClr val="0E0E0E"/>
                </a:solidFill>
                <a:latin typeface="Libre Franklin"/>
                <a:ea typeface="Libre Franklin"/>
                <a:cs typeface="Libre Franklin"/>
                <a:sym typeface="Libre Franklin"/>
              </a:rPr>
              <a:t> is the number of classes).</a:t>
            </a:r>
            <a:endParaRPr/>
          </a:p>
          <a:p>
            <a:pPr marL="0" marR="0" lvl="0" indent="0" algn="l" rtl="0">
              <a:spcBef>
                <a:spcPts val="1200"/>
              </a:spcBef>
              <a:spcAft>
                <a:spcPts val="0"/>
              </a:spcAft>
              <a:buNone/>
            </a:pPr>
            <a:r>
              <a:rPr lang="en-US" sz="1600" b="1">
                <a:solidFill>
                  <a:srgbClr val="0E0E0E"/>
                </a:solidFill>
                <a:latin typeface="Libre Franklin"/>
                <a:ea typeface="Libre Franklin"/>
                <a:cs typeface="Libre Franklin"/>
                <a:sym typeface="Libre Franklin"/>
              </a:rPr>
              <a:t>Example Calculation:</a:t>
            </a:r>
            <a:endParaRPr sz="1600">
              <a:solidFill>
                <a:srgbClr val="0E0E0E"/>
              </a:solidFill>
              <a:latin typeface="Libre Franklin"/>
              <a:ea typeface="Libre Franklin"/>
              <a:cs typeface="Libre Franklin"/>
              <a:sym typeface="Libre Franklin"/>
            </a:endParaRPr>
          </a:p>
          <a:p>
            <a:pPr marL="0" marR="0" lvl="0" indent="0" algn="l" rtl="0">
              <a:spcBef>
                <a:spcPts val="1200"/>
              </a:spcBef>
              <a:spcAft>
                <a:spcPts val="0"/>
              </a:spcAft>
              <a:buNone/>
            </a:pPr>
            <a:r>
              <a:rPr lang="en-US" sz="1600">
                <a:solidFill>
                  <a:srgbClr val="0E0E0E"/>
                </a:solidFill>
                <a:latin typeface="Libre Franklin"/>
                <a:ea typeface="Libre Franklin"/>
                <a:cs typeface="Libre Franklin"/>
                <a:sym typeface="Libre Franklin"/>
              </a:rPr>
              <a:t>Let’s consider the same dataset of 10 samples with 6 samples of Class 1 and 4 samples of Class 2.</a:t>
            </a:r>
            <a:endParaRPr/>
          </a:p>
          <a:p>
            <a:pPr marL="0" marR="0" lvl="0" indent="0" algn="l" rtl="0">
              <a:spcBef>
                <a:spcPts val="0"/>
              </a:spcBef>
              <a:spcAft>
                <a:spcPts val="0"/>
              </a:spcAft>
              <a:buNone/>
            </a:pPr>
            <a:endParaRPr sz="1600">
              <a:solidFill>
                <a:srgbClr val="0E0E0E"/>
              </a:solidFill>
              <a:latin typeface="Libre Franklin"/>
              <a:ea typeface="Libre Franklin"/>
              <a:cs typeface="Libre Franklin"/>
              <a:sym typeface="Libre Franklin"/>
            </a:endParaRPr>
          </a:p>
        </p:txBody>
      </p:sp>
      <p:pic>
        <p:nvPicPr>
          <p:cNvPr id="183" name="Google Shape;183;p14"/>
          <p:cNvPicPr preferRelativeResize="0"/>
          <p:nvPr/>
        </p:nvPicPr>
        <p:blipFill rotWithShape="1">
          <a:blip r:embed="rId4">
            <a:alphaModFix/>
          </a:blip>
          <a:srcRect/>
          <a:stretch/>
        </p:blipFill>
        <p:spPr>
          <a:xfrm>
            <a:off x="4457538" y="5331714"/>
            <a:ext cx="5727700" cy="1092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
          <a:extLst>
            <a:ext uri="{FF2B5EF4-FFF2-40B4-BE49-F238E27FC236}">
              <a16:creationId xmlns:a16="http://schemas.microsoft.com/office/drawing/2014/main" id="{2EA59C17-4721-C592-1409-ED068734D53C}"/>
            </a:ext>
          </a:extLst>
        </p:cNvPr>
        <p:cNvGrpSpPr/>
        <p:nvPr/>
      </p:nvGrpSpPr>
      <p:grpSpPr>
        <a:xfrm>
          <a:off x="0" y="0"/>
          <a:ext cx="0" cy="0"/>
          <a:chOff x="0" y="0"/>
          <a:chExt cx="0" cy="0"/>
        </a:xfrm>
      </p:grpSpPr>
      <p:sp>
        <p:nvSpPr>
          <p:cNvPr id="178" name="Google Shape;178;p14">
            <a:extLst>
              <a:ext uri="{FF2B5EF4-FFF2-40B4-BE49-F238E27FC236}">
                <a16:creationId xmlns:a16="http://schemas.microsoft.com/office/drawing/2014/main" id="{031C339C-B115-BB92-02B5-2920AE6F675E}"/>
              </a:ext>
            </a:extLst>
          </p:cNvPr>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dirty="0"/>
              <a:t>Entropy vs. Gini Impurity</a:t>
            </a:r>
            <a:endParaRPr dirty="0"/>
          </a:p>
        </p:txBody>
      </p:sp>
      <p:sp>
        <p:nvSpPr>
          <p:cNvPr id="179" name="Google Shape;179;p14">
            <a:extLst>
              <a:ext uri="{FF2B5EF4-FFF2-40B4-BE49-F238E27FC236}">
                <a16:creationId xmlns:a16="http://schemas.microsoft.com/office/drawing/2014/main" id="{420FDDD6-E90E-4C7F-27EF-98A5D0DA3FC6}"/>
              </a:ext>
            </a:extLst>
          </p:cNvPr>
          <p:cNvSpPr txBox="1">
            <a:spLocks noGrp="1"/>
          </p:cNvSpPr>
          <p:nvPr>
            <p:ph type="body" idx="1"/>
          </p:nvPr>
        </p:nvSpPr>
        <p:spPr>
          <a:xfrm>
            <a:off x="581192" y="1451112"/>
            <a:ext cx="11029615" cy="4972801"/>
          </a:xfrm>
          <a:prstGeom prst="rect">
            <a:avLst/>
          </a:prstGeom>
          <a:noFill/>
          <a:ln>
            <a:noFill/>
          </a:ln>
        </p:spPr>
        <p:txBody>
          <a:bodyPr spcFirstLastPara="1" wrap="square" lIns="91425" tIns="45700" rIns="91425" bIns="45700" anchor="t" anchorCtr="0">
            <a:normAutofit/>
          </a:bodyPr>
          <a:lstStyle/>
          <a:p>
            <a:pPr marL="306000" lvl="0" indent="-306000" algn="l" rtl="0">
              <a:lnSpc>
                <a:spcPct val="110000"/>
              </a:lnSpc>
              <a:spcBef>
                <a:spcPts val="0"/>
              </a:spcBef>
              <a:spcAft>
                <a:spcPts val="0"/>
              </a:spcAft>
              <a:buSzPts val="1564"/>
              <a:buChar char="◼"/>
            </a:pPr>
            <a:r>
              <a:rPr lang="en-US" dirty="0"/>
              <a:t>Gini Impurity</a:t>
            </a:r>
          </a:p>
          <a:p>
            <a:pPr marL="763200" lvl="1" indent="-306000">
              <a:lnSpc>
                <a:spcPct val="110000"/>
              </a:lnSpc>
              <a:spcBef>
                <a:spcPts val="0"/>
              </a:spcBef>
              <a:buSzPts val="1564"/>
            </a:pPr>
            <a:r>
              <a:rPr lang="en-US" sz="1700" dirty="0"/>
              <a:t>Faster to compute (no logarithms).</a:t>
            </a:r>
          </a:p>
          <a:p>
            <a:pPr marL="763200" lvl="1" indent="-306000">
              <a:lnSpc>
                <a:spcPct val="110000"/>
              </a:lnSpc>
              <a:spcBef>
                <a:spcPts val="0"/>
              </a:spcBef>
              <a:buSzPts val="1564"/>
            </a:pPr>
            <a:r>
              <a:rPr lang="en-US" sz="1700" dirty="0"/>
              <a:t>Prefers pure splits, leading to shallower trees.</a:t>
            </a:r>
          </a:p>
          <a:p>
            <a:pPr marL="763200" lvl="1" indent="-306000">
              <a:lnSpc>
                <a:spcPct val="110000"/>
              </a:lnSpc>
              <a:spcBef>
                <a:spcPts val="0"/>
              </a:spcBef>
              <a:buSzPts val="1564"/>
            </a:pPr>
            <a:r>
              <a:rPr lang="en-US" sz="1700" dirty="0"/>
              <a:t>Default in CART (e.g., Scikit-learn).</a:t>
            </a:r>
          </a:p>
          <a:p>
            <a:pPr marL="763200" lvl="1" indent="-306000">
              <a:lnSpc>
                <a:spcPct val="110000"/>
              </a:lnSpc>
              <a:spcBef>
                <a:spcPts val="0"/>
              </a:spcBef>
              <a:buSzPts val="1564"/>
            </a:pPr>
            <a:endParaRPr lang="en-US" sz="1700" dirty="0"/>
          </a:p>
          <a:p>
            <a:pPr marL="763200" lvl="1" indent="-306000">
              <a:lnSpc>
                <a:spcPct val="110000"/>
              </a:lnSpc>
              <a:spcBef>
                <a:spcPts val="0"/>
              </a:spcBef>
              <a:buSzPts val="1564"/>
            </a:pPr>
            <a:endParaRPr lang="en-US" sz="1700" dirty="0"/>
          </a:p>
          <a:p>
            <a:pPr marL="306000" indent="-306000">
              <a:spcBef>
                <a:spcPts val="0"/>
              </a:spcBef>
              <a:buSzPts val="1564"/>
            </a:pPr>
            <a:r>
              <a:rPr lang="en-US" dirty="0"/>
              <a:t>Entropy</a:t>
            </a:r>
          </a:p>
          <a:p>
            <a:pPr marL="763200" lvl="1" indent="-306000">
              <a:spcBef>
                <a:spcPts val="0"/>
              </a:spcBef>
              <a:buSzPts val="1564"/>
            </a:pPr>
            <a:r>
              <a:rPr lang="en-US" sz="1700" dirty="0"/>
              <a:t>Slower (uses logarithms) but handles rare classes better.</a:t>
            </a:r>
          </a:p>
          <a:p>
            <a:pPr marL="763200" lvl="1" indent="-306000">
              <a:spcBef>
                <a:spcPts val="0"/>
              </a:spcBef>
              <a:buSzPts val="1564"/>
            </a:pPr>
            <a:r>
              <a:rPr lang="en-US" sz="1700" dirty="0"/>
              <a:t>Encourages more balanced splits, sometimes leading to deeper trees.</a:t>
            </a:r>
          </a:p>
          <a:p>
            <a:pPr marL="763200" lvl="1" indent="-306000">
              <a:spcBef>
                <a:spcPts val="0"/>
              </a:spcBef>
              <a:buSzPts val="1564"/>
            </a:pPr>
            <a:r>
              <a:rPr lang="en-US" sz="1700" dirty="0"/>
              <a:t>Used in ID3, C4.5 (Information Gain-based methods).</a:t>
            </a:r>
          </a:p>
          <a:p>
            <a:pPr marL="763200" lvl="1" indent="-306000">
              <a:spcBef>
                <a:spcPts val="0"/>
              </a:spcBef>
              <a:buSzPts val="1564"/>
            </a:pPr>
            <a:endParaRPr lang="en-US" sz="1700" dirty="0"/>
          </a:p>
          <a:p>
            <a:pPr marL="763200" lvl="1" indent="-306000">
              <a:spcBef>
                <a:spcPts val="0"/>
              </a:spcBef>
              <a:buSzPts val="1564"/>
            </a:pPr>
            <a:endParaRPr lang="en-US" sz="1700" dirty="0"/>
          </a:p>
          <a:p>
            <a:pPr marL="306000" indent="-306000">
              <a:spcBef>
                <a:spcPts val="0"/>
              </a:spcBef>
              <a:buSzPts val="1564"/>
            </a:pPr>
            <a:r>
              <a:rPr lang="en-US" dirty="0"/>
              <a:t>Key Takeaways:</a:t>
            </a:r>
          </a:p>
          <a:p>
            <a:pPr marL="763200" lvl="1" indent="-306000">
              <a:spcBef>
                <a:spcPts val="0"/>
              </a:spcBef>
              <a:buSzPts val="1564"/>
            </a:pPr>
            <a:r>
              <a:rPr lang="en-US" sz="1700" dirty="0"/>
              <a:t>Use Gini when speed and simplicity matter.</a:t>
            </a:r>
          </a:p>
          <a:p>
            <a:pPr marL="763200" lvl="1" indent="-306000">
              <a:spcBef>
                <a:spcPts val="0"/>
              </a:spcBef>
              <a:buSzPts val="1564"/>
            </a:pPr>
            <a:r>
              <a:rPr lang="en-US" sz="1700" dirty="0"/>
              <a:t>Use Entropy for imbalanced datasets and finer splits.</a:t>
            </a:r>
          </a:p>
          <a:p>
            <a:pPr marL="763200" lvl="1" indent="-306000">
              <a:spcBef>
                <a:spcPts val="0"/>
              </a:spcBef>
              <a:buSzPts val="1564"/>
            </a:pPr>
            <a:r>
              <a:rPr lang="en-US" sz="1700" dirty="0"/>
              <a:t>Differences are usually small in practice.</a:t>
            </a:r>
            <a:endParaRPr sz="1700" dirty="0"/>
          </a:p>
        </p:txBody>
      </p:sp>
      <p:sp>
        <p:nvSpPr>
          <p:cNvPr id="180" name="Google Shape;180;p14">
            <a:extLst>
              <a:ext uri="{FF2B5EF4-FFF2-40B4-BE49-F238E27FC236}">
                <a16:creationId xmlns:a16="http://schemas.microsoft.com/office/drawing/2014/main" id="{E85A4CFB-8E26-D9B1-E4F6-F84DC9412AA2}"/>
              </a:ext>
            </a:extLst>
          </p:cNvPr>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1416676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17DE3-A51B-6D3D-2A1D-538D4BF2ECBD}"/>
              </a:ext>
            </a:extLst>
          </p:cNvPr>
          <p:cNvSpPr>
            <a:spLocks noGrp="1"/>
          </p:cNvSpPr>
          <p:nvPr>
            <p:ph type="ctrTitle"/>
          </p:nvPr>
        </p:nvSpPr>
        <p:spPr/>
        <p:txBody>
          <a:bodyPr/>
          <a:lstStyle/>
          <a:p>
            <a:r>
              <a:rPr lang="en-US" dirty="0"/>
              <a:t>Support Vector Machine (SVM)</a:t>
            </a:r>
          </a:p>
        </p:txBody>
      </p:sp>
      <p:sp>
        <p:nvSpPr>
          <p:cNvPr id="3" name="Subtitle 2">
            <a:extLst>
              <a:ext uri="{FF2B5EF4-FFF2-40B4-BE49-F238E27FC236}">
                <a16:creationId xmlns:a16="http://schemas.microsoft.com/office/drawing/2014/main" id="{C1BC61BF-0455-42EF-C26C-A6D17B6907F0}"/>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C16052E5-3AD3-248A-62A4-4BD9ACC057C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spTree>
    <p:extLst>
      <p:ext uri="{BB962C8B-B14F-4D97-AF65-F5344CB8AC3E}">
        <p14:creationId xmlns:p14="http://schemas.microsoft.com/office/powerpoint/2010/main" val="2357143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0"/>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SUPPORT VECTOR MACHINE (SVM)</a:t>
            </a:r>
            <a:endParaRPr/>
          </a:p>
        </p:txBody>
      </p:sp>
      <p:sp>
        <p:nvSpPr>
          <p:cNvPr id="228" name="Google Shape;228;p20"/>
          <p:cNvSpPr txBox="1">
            <a:spLocks noGrp="1"/>
          </p:cNvSpPr>
          <p:nvPr>
            <p:ph type="body" idx="1"/>
          </p:nvPr>
        </p:nvSpPr>
        <p:spPr>
          <a:xfrm>
            <a:off x="581193" y="1451113"/>
            <a:ext cx="6491120" cy="4972801"/>
          </a:xfrm>
          <a:prstGeom prst="rect">
            <a:avLst/>
          </a:prstGeom>
          <a:noFill/>
          <a:ln>
            <a:noFill/>
          </a:ln>
        </p:spPr>
        <p:txBody>
          <a:bodyPr spcFirstLastPara="1" wrap="square" lIns="91425" tIns="45700" rIns="91425" bIns="45700" anchor="ctr" anchorCtr="0">
            <a:normAutofit/>
          </a:bodyPr>
          <a:lstStyle/>
          <a:p>
            <a:pPr marL="0" lvl="0" indent="0" algn="l" rtl="0">
              <a:lnSpc>
                <a:spcPct val="110000"/>
              </a:lnSpc>
              <a:spcBef>
                <a:spcPts val="0"/>
              </a:spcBef>
              <a:spcAft>
                <a:spcPts val="0"/>
              </a:spcAft>
              <a:buSzPts val="1564"/>
              <a:buNone/>
            </a:pPr>
            <a:r>
              <a:rPr lang="en-US" b="1" dirty="0">
                <a:solidFill>
                  <a:srgbClr val="0E0E0E"/>
                </a:solidFill>
                <a:latin typeface="Arial"/>
                <a:ea typeface="Arial"/>
                <a:cs typeface="Arial"/>
                <a:sym typeface="Arial"/>
              </a:rPr>
              <a:t>Core Idea</a:t>
            </a:r>
            <a:r>
              <a:rPr lang="en-US" dirty="0">
                <a:solidFill>
                  <a:srgbClr val="0E0E0E"/>
                </a:solidFill>
                <a:latin typeface="Arial"/>
                <a:ea typeface="Arial"/>
                <a:cs typeface="Arial"/>
                <a:sym typeface="Arial"/>
              </a:rPr>
              <a:t>: SVM finds the hyperplane that maximizes the (soft) margin between the closest data points (support vectors) of different classes.</a:t>
            </a:r>
            <a:endParaRPr dirty="0"/>
          </a:p>
          <a:p>
            <a:pPr marL="306000" lvl="0" indent="-306000" algn="l" rtl="0">
              <a:lnSpc>
                <a:spcPct val="110000"/>
              </a:lnSpc>
              <a:spcBef>
                <a:spcPts val="1500"/>
              </a:spcBef>
              <a:spcAft>
                <a:spcPts val="0"/>
              </a:spcAft>
              <a:buSzPts val="1564"/>
              <a:buChar char="◼"/>
            </a:pPr>
            <a:r>
              <a:rPr lang="en-US" dirty="0">
                <a:solidFill>
                  <a:srgbClr val="0E0E0E"/>
                </a:solidFill>
                <a:latin typeface="Arial"/>
                <a:ea typeface="Arial"/>
                <a:cs typeface="Arial"/>
                <a:sym typeface="Arial"/>
              </a:rPr>
              <a:t>For non-linearly separable data, SVM uses kernel functions to project data into a higher-dimensional space where it becomes linearly separable.</a:t>
            </a:r>
            <a:endParaRPr dirty="0"/>
          </a:p>
          <a:p>
            <a:pPr marL="0" lvl="0" indent="0" algn="l" rtl="0">
              <a:lnSpc>
                <a:spcPct val="110000"/>
              </a:lnSpc>
              <a:spcBef>
                <a:spcPts val="1500"/>
              </a:spcBef>
              <a:spcAft>
                <a:spcPts val="0"/>
              </a:spcAft>
              <a:buSzPts val="1564"/>
              <a:buNone/>
            </a:pPr>
            <a:r>
              <a:rPr lang="en-US" b="1" dirty="0">
                <a:solidFill>
                  <a:srgbClr val="0E0E0E"/>
                </a:solidFill>
                <a:latin typeface="Arial"/>
                <a:ea typeface="Arial"/>
                <a:cs typeface="Arial"/>
                <a:sym typeface="Arial"/>
              </a:rPr>
              <a:t>Key Concepts</a:t>
            </a:r>
            <a:r>
              <a:rPr lang="en-US" dirty="0">
                <a:solidFill>
                  <a:srgbClr val="0E0E0E"/>
                </a:solidFill>
                <a:latin typeface="Arial"/>
                <a:ea typeface="Arial"/>
                <a:cs typeface="Arial"/>
                <a:sym typeface="Arial"/>
              </a:rPr>
              <a:t>:</a:t>
            </a:r>
            <a:endParaRPr dirty="0"/>
          </a:p>
          <a:p>
            <a:pPr marL="324000" lvl="1" indent="0" algn="l" rtl="0">
              <a:spcBef>
                <a:spcPts val="1500"/>
              </a:spcBef>
              <a:spcAft>
                <a:spcPts val="0"/>
              </a:spcAft>
              <a:buSzPts val="1288"/>
              <a:buNone/>
            </a:pPr>
            <a:r>
              <a:rPr lang="en-US" dirty="0">
                <a:solidFill>
                  <a:srgbClr val="0E0E0E"/>
                </a:solidFill>
                <a:latin typeface="Arial"/>
                <a:ea typeface="Arial"/>
                <a:cs typeface="Arial"/>
                <a:sym typeface="Arial"/>
              </a:rPr>
              <a:t>• </a:t>
            </a:r>
            <a:r>
              <a:rPr lang="en-US" sz="1800" b="1" dirty="0">
                <a:solidFill>
                  <a:srgbClr val="0E0E0E"/>
                </a:solidFill>
                <a:latin typeface="Arial"/>
                <a:ea typeface="Arial"/>
                <a:cs typeface="Arial"/>
                <a:sym typeface="Arial"/>
              </a:rPr>
              <a:t>Hyperplane</a:t>
            </a:r>
            <a:r>
              <a:rPr lang="en-US" sz="1800" dirty="0">
                <a:solidFill>
                  <a:srgbClr val="0E0E0E"/>
                </a:solidFill>
                <a:latin typeface="Arial"/>
                <a:ea typeface="Arial"/>
                <a:cs typeface="Arial"/>
                <a:sym typeface="Arial"/>
              </a:rPr>
              <a:t>: A decision boundary.</a:t>
            </a:r>
            <a:endParaRPr dirty="0"/>
          </a:p>
          <a:p>
            <a:pPr marL="324000" lvl="1" indent="0" algn="l" rtl="0">
              <a:spcBef>
                <a:spcPts val="1500"/>
              </a:spcBef>
              <a:spcAft>
                <a:spcPts val="0"/>
              </a:spcAft>
              <a:buSzPts val="1656"/>
              <a:buNone/>
            </a:pPr>
            <a:r>
              <a:rPr lang="en-US" sz="1800" dirty="0">
                <a:solidFill>
                  <a:srgbClr val="0E0E0E"/>
                </a:solidFill>
                <a:latin typeface="Arial"/>
                <a:ea typeface="Arial"/>
                <a:cs typeface="Arial"/>
                <a:sym typeface="Arial"/>
              </a:rPr>
              <a:t>• </a:t>
            </a:r>
            <a:r>
              <a:rPr lang="en-US" sz="1800" b="1" dirty="0">
                <a:solidFill>
                  <a:srgbClr val="0E0E0E"/>
                </a:solidFill>
                <a:latin typeface="Arial"/>
                <a:ea typeface="Arial"/>
                <a:cs typeface="Arial"/>
                <a:sym typeface="Arial"/>
              </a:rPr>
              <a:t>Margin</a:t>
            </a:r>
            <a:r>
              <a:rPr lang="en-US" sz="1800" dirty="0">
                <a:solidFill>
                  <a:srgbClr val="0E0E0E"/>
                </a:solidFill>
                <a:latin typeface="Arial"/>
                <a:ea typeface="Arial"/>
                <a:cs typeface="Arial"/>
                <a:sym typeface="Arial"/>
              </a:rPr>
              <a:t>: Distance between the hyperplane and the nearest data points from either class.</a:t>
            </a:r>
            <a:endParaRPr dirty="0"/>
          </a:p>
          <a:p>
            <a:pPr marL="324000" lvl="1" indent="0" algn="l" rtl="0">
              <a:spcBef>
                <a:spcPts val="1500"/>
              </a:spcBef>
              <a:spcAft>
                <a:spcPts val="0"/>
              </a:spcAft>
              <a:buSzPts val="1656"/>
              <a:buNone/>
            </a:pPr>
            <a:r>
              <a:rPr lang="en-US" sz="1800" dirty="0">
                <a:solidFill>
                  <a:srgbClr val="0E0E0E"/>
                </a:solidFill>
                <a:latin typeface="Arial"/>
                <a:ea typeface="Arial"/>
                <a:cs typeface="Arial"/>
                <a:sym typeface="Arial"/>
              </a:rPr>
              <a:t>• </a:t>
            </a:r>
            <a:r>
              <a:rPr lang="en-US" sz="1800" b="1" dirty="0">
                <a:solidFill>
                  <a:srgbClr val="0E0E0E"/>
                </a:solidFill>
                <a:latin typeface="Arial"/>
                <a:ea typeface="Arial"/>
                <a:cs typeface="Arial"/>
                <a:sym typeface="Arial"/>
              </a:rPr>
              <a:t>Kernel Trick</a:t>
            </a:r>
            <a:r>
              <a:rPr lang="en-US" sz="1800" dirty="0">
                <a:solidFill>
                  <a:srgbClr val="0E0E0E"/>
                </a:solidFill>
                <a:latin typeface="Arial"/>
                <a:ea typeface="Arial"/>
                <a:cs typeface="Arial"/>
                <a:sym typeface="Arial"/>
              </a:rPr>
              <a:t>: Transforms data into higher dimensions for linear separability. (This is often used for non-linear problems)</a:t>
            </a:r>
            <a:endParaRPr dirty="0"/>
          </a:p>
        </p:txBody>
      </p:sp>
      <p:sp>
        <p:nvSpPr>
          <p:cNvPr id="229" name="Google Shape;229;p20"/>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pic>
        <p:nvPicPr>
          <p:cNvPr id="230" name="Google Shape;230;p20" descr="Introduction To SVM - Support Vector Machine Algorithm in Machine Learning"/>
          <p:cNvPicPr preferRelativeResize="0"/>
          <p:nvPr/>
        </p:nvPicPr>
        <p:blipFill rotWithShape="1">
          <a:blip r:embed="rId3">
            <a:alphaModFix/>
          </a:blip>
          <a:srcRect/>
          <a:stretch/>
        </p:blipFill>
        <p:spPr>
          <a:xfrm>
            <a:off x="6531768" y="2131732"/>
            <a:ext cx="5417343" cy="361156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1"/>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dirty="0"/>
              <a:t>SVM Kernel Functions</a:t>
            </a:r>
            <a:endParaRPr dirty="0"/>
          </a:p>
        </p:txBody>
      </p:sp>
      <p:sp>
        <p:nvSpPr>
          <p:cNvPr id="237" name="Google Shape;237;p21"/>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3" name="Text Placeholder 2">
            <a:extLst>
              <a:ext uri="{FF2B5EF4-FFF2-40B4-BE49-F238E27FC236}">
                <a16:creationId xmlns:a16="http://schemas.microsoft.com/office/drawing/2014/main" id="{F80D740D-8344-FEA1-FECC-A2AE5B87E06F}"/>
              </a:ext>
            </a:extLst>
          </p:cNvPr>
          <p:cNvSpPr>
            <a:spLocks noGrp="1"/>
          </p:cNvSpPr>
          <p:nvPr>
            <p:ph type="body" idx="1"/>
          </p:nvPr>
        </p:nvSpPr>
        <p:spPr>
          <a:xfrm>
            <a:off x="639917" y="1516583"/>
            <a:ext cx="4934568" cy="4524237"/>
          </a:xfrm>
        </p:spPr>
        <p:txBody>
          <a:bodyPr anchor="t"/>
          <a:lstStyle/>
          <a:p>
            <a:r>
              <a:rPr lang="en-US" dirty="0"/>
              <a:t>Linear Kernel</a:t>
            </a:r>
          </a:p>
        </p:txBody>
      </p:sp>
      <p:sp>
        <p:nvSpPr>
          <p:cNvPr id="5" name="Text Placeholder 2">
            <a:extLst>
              <a:ext uri="{FF2B5EF4-FFF2-40B4-BE49-F238E27FC236}">
                <a16:creationId xmlns:a16="http://schemas.microsoft.com/office/drawing/2014/main" id="{FADF3C54-90C8-BFCB-6404-D9B35740FE26}"/>
              </a:ext>
            </a:extLst>
          </p:cNvPr>
          <p:cNvSpPr txBox="1">
            <a:spLocks/>
          </p:cNvSpPr>
          <p:nvPr/>
        </p:nvSpPr>
        <p:spPr>
          <a:xfrm>
            <a:off x="3992717" y="1516582"/>
            <a:ext cx="4934568" cy="45242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3756" algn="l" rtl="0">
              <a:lnSpc>
                <a:spcPct val="110000"/>
              </a:lnSpc>
              <a:spcBef>
                <a:spcPts val="360"/>
              </a:spcBef>
              <a:spcAft>
                <a:spcPts val="0"/>
              </a:spcAft>
              <a:buClr>
                <a:schemeClr val="accent1"/>
              </a:buClr>
              <a:buSzPts val="1656"/>
              <a:buFont typeface="Noto Sans Symbols"/>
              <a:buChar char="◼"/>
              <a:defRPr sz="1700" b="0" i="0" u="none" strike="noStrike" cap="none">
                <a:solidFill>
                  <a:srgbClr val="3F3F3F"/>
                </a:solidFill>
                <a:latin typeface="Libre Franklin"/>
                <a:ea typeface="Libre Franklin"/>
                <a:cs typeface="Libre Franklin"/>
                <a:sym typeface="Libre Franklin"/>
              </a:defRPr>
            </a:lvl1pPr>
            <a:lvl2pPr marL="914400" marR="0" lvl="1" indent="-333756" algn="l" rtl="0">
              <a:lnSpc>
                <a:spcPct val="100000"/>
              </a:lnSpc>
              <a:spcBef>
                <a:spcPts val="600"/>
              </a:spcBef>
              <a:spcAft>
                <a:spcPts val="0"/>
              </a:spcAft>
              <a:buClr>
                <a:schemeClr val="accent1"/>
              </a:buClr>
              <a:buSzPts val="1656"/>
              <a:buFont typeface="Noto Sans Symbols"/>
              <a:buChar char="◼"/>
              <a:defRPr sz="1400" b="0" i="0" u="none" strike="noStrike" cap="none">
                <a:solidFill>
                  <a:srgbClr val="3F3F3F"/>
                </a:solidFill>
                <a:latin typeface="Libre Franklin"/>
                <a:ea typeface="Libre Franklin"/>
                <a:cs typeface="Libre Franklin"/>
                <a:sym typeface="Libre Franklin"/>
              </a:defRPr>
            </a:lvl2pPr>
            <a:lvl3pPr marL="1371600" marR="0" lvl="2" indent="-333756" algn="l" rtl="0">
              <a:lnSpc>
                <a:spcPct val="100000"/>
              </a:lnSpc>
              <a:spcBef>
                <a:spcPts val="600"/>
              </a:spcBef>
              <a:spcAft>
                <a:spcPts val="0"/>
              </a:spcAft>
              <a:buClr>
                <a:schemeClr val="accent1"/>
              </a:buClr>
              <a:buSzPts val="1656"/>
              <a:buFont typeface="Noto Sans Symbols"/>
              <a:buChar char="◼"/>
              <a:defRPr sz="1300" b="0" i="0" u="none" strike="noStrike" cap="none">
                <a:solidFill>
                  <a:srgbClr val="3F3F3F"/>
                </a:solidFill>
                <a:latin typeface="Libre Franklin"/>
                <a:ea typeface="Libre Franklin"/>
                <a:cs typeface="Libre Franklin"/>
                <a:sym typeface="Libre Franklin"/>
              </a:defRPr>
            </a:lvl3pPr>
            <a:lvl4pPr marL="1828800" marR="0" lvl="3" indent="-333756" algn="l" rtl="0">
              <a:lnSpc>
                <a:spcPct val="100000"/>
              </a:lnSpc>
              <a:spcBef>
                <a:spcPts val="600"/>
              </a:spcBef>
              <a:spcAft>
                <a:spcPts val="0"/>
              </a:spcAft>
              <a:buClr>
                <a:schemeClr val="accent1"/>
              </a:buClr>
              <a:buSzPts val="1656"/>
              <a:buFont typeface="Noto Sans Symbols"/>
              <a:buChar char="◼"/>
              <a:defRPr sz="1100" b="0" i="0" u="none" strike="noStrike" cap="none">
                <a:solidFill>
                  <a:srgbClr val="3F3F3F"/>
                </a:solidFill>
                <a:latin typeface="Libre Franklin"/>
                <a:ea typeface="Libre Franklin"/>
                <a:cs typeface="Libre Franklin"/>
                <a:sym typeface="Libre Franklin"/>
              </a:defRPr>
            </a:lvl4pPr>
            <a:lvl5pPr marL="2286000" marR="0" lvl="4" indent="-333756" algn="l" rtl="0">
              <a:lnSpc>
                <a:spcPct val="100000"/>
              </a:lnSpc>
              <a:spcBef>
                <a:spcPts val="600"/>
              </a:spcBef>
              <a:spcAft>
                <a:spcPts val="0"/>
              </a:spcAft>
              <a:buClr>
                <a:schemeClr val="accent1"/>
              </a:buClr>
              <a:buSzPts val="1656"/>
              <a:buFont typeface="Noto Sans Symbols"/>
              <a:buChar char="◼"/>
              <a:defRPr sz="1100" b="0" i="0" u="none" strike="noStrike" cap="none">
                <a:solidFill>
                  <a:srgbClr val="3F3F3F"/>
                </a:solidFill>
                <a:latin typeface="Libre Franklin"/>
                <a:ea typeface="Libre Franklin"/>
                <a:cs typeface="Libre Franklin"/>
                <a:sym typeface="Libre Franklin"/>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9pPr>
          </a:lstStyle>
          <a:p>
            <a:r>
              <a:rPr lang="en-US" dirty="0"/>
              <a:t>Radial Basis Function (RBF)</a:t>
            </a:r>
          </a:p>
        </p:txBody>
      </p:sp>
      <p:sp>
        <p:nvSpPr>
          <p:cNvPr id="6" name="Text Placeholder 2">
            <a:extLst>
              <a:ext uri="{FF2B5EF4-FFF2-40B4-BE49-F238E27FC236}">
                <a16:creationId xmlns:a16="http://schemas.microsoft.com/office/drawing/2014/main" id="{9EC1BCA5-4FA0-70F8-F89B-B2B31473F85D}"/>
              </a:ext>
            </a:extLst>
          </p:cNvPr>
          <p:cNvSpPr txBox="1">
            <a:spLocks/>
          </p:cNvSpPr>
          <p:nvPr/>
        </p:nvSpPr>
        <p:spPr>
          <a:xfrm>
            <a:off x="7651715" y="1516582"/>
            <a:ext cx="4934568" cy="45242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3756" algn="l" rtl="0">
              <a:lnSpc>
                <a:spcPct val="110000"/>
              </a:lnSpc>
              <a:spcBef>
                <a:spcPts val="360"/>
              </a:spcBef>
              <a:spcAft>
                <a:spcPts val="0"/>
              </a:spcAft>
              <a:buClr>
                <a:schemeClr val="accent1"/>
              </a:buClr>
              <a:buSzPts val="1656"/>
              <a:buFont typeface="Noto Sans Symbols"/>
              <a:buChar char="◼"/>
              <a:defRPr sz="1700" b="0" i="0" u="none" strike="noStrike" cap="none">
                <a:solidFill>
                  <a:srgbClr val="3F3F3F"/>
                </a:solidFill>
                <a:latin typeface="Libre Franklin"/>
                <a:ea typeface="Libre Franklin"/>
                <a:cs typeface="Libre Franklin"/>
                <a:sym typeface="Libre Franklin"/>
              </a:defRPr>
            </a:lvl1pPr>
            <a:lvl2pPr marL="914400" marR="0" lvl="1" indent="-333756" algn="l" rtl="0">
              <a:lnSpc>
                <a:spcPct val="100000"/>
              </a:lnSpc>
              <a:spcBef>
                <a:spcPts val="600"/>
              </a:spcBef>
              <a:spcAft>
                <a:spcPts val="0"/>
              </a:spcAft>
              <a:buClr>
                <a:schemeClr val="accent1"/>
              </a:buClr>
              <a:buSzPts val="1656"/>
              <a:buFont typeface="Noto Sans Symbols"/>
              <a:buChar char="◼"/>
              <a:defRPr sz="1400" b="0" i="0" u="none" strike="noStrike" cap="none">
                <a:solidFill>
                  <a:srgbClr val="3F3F3F"/>
                </a:solidFill>
                <a:latin typeface="Libre Franklin"/>
                <a:ea typeface="Libre Franklin"/>
                <a:cs typeface="Libre Franklin"/>
                <a:sym typeface="Libre Franklin"/>
              </a:defRPr>
            </a:lvl2pPr>
            <a:lvl3pPr marL="1371600" marR="0" lvl="2" indent="-333756" algn="l" rtl="0">
              <a:lnSpc>
                <a:spcPct val="100000"/>
              </a:lnSpc>
              <a:spcBef>
                <a:spcPts val="600"/>
              </a:spcBef>
              <a:spcAft>
                <a:spcPts val="0"/>
              </a:spcAft>
              <a:buClr>
                <a:schemeClr val="accent1"/>
              </a:buClr>
              <a:buSzPts val="1656"/>
              <a:buFont typeface="Noto Sans Symbols"/>
              <a:buChar char="◼"/>
              <a:defRPr sz="1300" b="0" i="0" u="none" strike="noStrike" cap="none">
                <a:solidFill>
                  <a:srgbClr val="3F3F3F"/>
                </a:solidFill>
                <a:latin typeface="Libre Franklin"/>
                <a:ea typeface="Libre Franklin"/>
                <a:cs typeface="Libre Franklin"/>
                <a:sym typeface="Libre Franklin"/>
              </a:defRPr>
            </a:lvl3pPr>
            <a:lvl4pPr marL="1828800" marR="0" lvl="3" indent="-333756" algn="l" rtl="0">
              <a:lnSpc>
                <a:spcPct val="100000"/>
              </a:lnSpc>
              <a:spcBef>
                <a:spcPts val="600"/>
              </a:spcBef>
              <a:spcAft>
                <a:spcPts val="0"/>
              </a:spcAft>
              <a:buClr>
                <a:schemeClr val="accent1"/>
              </a:buClr>
              <a:buSzPts val="1656"/>
              <a:buFont typeface="Noto Sans Symbols"/>
              <a:buChar char="◼"/>
              <a:defRPr sz="1100" b="0" i="0" u="none" strike="noStrike" cap="none">
                <a:solidFill>
                  <a:srgbClr val="3F3F3F"/>
                </a:solidFill>
                <a:latin typeface="Libre Franklin"/>
                <a:ea typeface="Libre Franklin"/>
                <a:cs typeface="Libre Franklin"/>
                <a:sym typeface="Libre Franklin"/>
              </a:defRPr>
            </a:lvl4pPr>
            <a:lvl5pPr marL="2286000" marR="0" lvl="4" indent="-333756" algn="l" rtl="0">
              <a:lnSpc>
                <a:spcPct val="100000"/>
              </a:lnSpc>
              <a:spcBef>
                <a:spcPts val="600"/>
              </a:spcBef>
              <a:spcAft>
                <a:spcPts val="0"/>
              </a:spcAft>
              <a:buClr>
                <a:schemeClr val="accent1"/>
              </a:buClr>
              <a:buSzPts val="1656"/>
              <a:buFont typeface="Noto Sans Symbols"/>
              <a:buChar char="◼"/>
              <a:defRPr sz="1100" b="0" i="0" u="none" strike="noStrike" cap="none">
                <a:solidFill>
                  <a:srgbClr val="3F3F3F"/>
                </a:solidFill>
                <a:latin typeface="Libre Franklin"/>
                <a:ea typeface="Libre Franklin"/>
                <a:cs typeface="Libre Franklin"/>
                <a:sym typeface="Libre Franklin"/>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9pPr>
          </a:lstStyle>
          <a:p>
            <a:r>
              <a:rPr lang="en-US" dirty="0"/>
              <a:t>Polynomial Kernel</a:t>
            </a:r>
          </a:p>
        </p:txBody>
      </p:sp>
      <p:pic>
        <p:nvPicPr>
          <p:cNvPr id="8" name="Picture 7">
            <a:extLst>
              <a:ext uri="{FF2B5EF4-FFF2-40B4-BE49-F238E27FC236}">
                <a16:creationId xmlns:a16="http://schemas.microsoft.com/office/drawing/2014/main" id="{05DBB04D-6784-DC2E-4235-EB6D5D7E5FBD}"/>
              </a:ext>
            </a:extLst>
          </p:cNvPr>
          <p:cNvPicPr>
            <a:picLocks noChangeAspect="1"/>
          </p:cNvPicPr>
          <p:nvPr/>
        </p:nvPicPr>
        <p:blipFill>
          <a:blip r:embed="rId3"/>
          <a:stretch>
            <a:fillRect/>
          </a:stretch>
        </p:blipFill>
        <p:spPr>
          <a:xfrm>
            <a:off x="4405310" y="2000774"/>
            <a:ext cx="2868028" cy="281031"/>
          </a:xfrm>
          <a:prstGeom prst="rect">
            <a:avLst/>
          </a:prstGeom>
        </p:spPr>
      </p:pic>
      <p:pic>
        <p:nvPicPr>
          <p:cNvPr id="10" name="Picture 9">
            <a:extLst>
              <a:ext uri="{FF2B5EF4-FFF2-40B4-BE49-F238E27FC236}">
                <a16:creationId xmlns:a16="http://schemas.microsoft.com/office/drawing/2014/main" id="{EFA12552-0B5F-305B-D39A-3F71AC6D0250}"/>
              </a:ext>
            </a:extLst>
          </p:cNvPr>
          <p:cNvPicPr>
            <a:picLocks noChangeAspect="1"/>
          </p:cNvPicPr>
          <p:nvPr/>
        </p:nvPicPr>
        <p:blipFill>
          <a:blip r:embed="rId4"/>
          <a:stretch>
            <a:fillRect/>
          </a:stretch>
        </p:blipFill>
        <p:spPr>
          <a:xfrm>
            <a:off x="7939333" y="1927859"/>
            <a:ext cx="2354282" cy="353946"/>
          </a:xfrm>
          <a:prstGeom prst="rect">
            <a:avLst/>
          </a:prstGeom>
        </p:spPr>
      </p:pic>
      <p:pic>
        <p:nvPicPr>
          <p:cNvPr id="12" name="Picture 11">
            <a:extLst>
              <a:ext uri="{FF2B5EF4-FFF2-40B4-BE49-F238E27FC236}">
                <a16:creationId xmlns:a16="http://schemas.microsoft.com/office/drawing/2014/main" id="{FD907393-8B3A-A787-F002-BE8A216F75BE}"/>
              </a:ext>
            </a:extLst>
          </p:cNvPr>
          <p:cNvPicPr>
            <a:picLocks noChangeAspect="1"/>
          </p:cNvPicPr>
          <p:nvPr/>
        </p:nvPicPr>
        <p:blipFill>
          <a:blip r:embed="rId5"/>
          <a:stretch>
            <a:fillRect/>
          </a:stretch>
        </p:blipFill>
        <p:spPr>
          <a:xfrm>
            <a:off x="997450" y="2000774"/>
            <a:ext cx="1628937" cy="281030"/>
          </a:xfrm>
          <a:prstGeom prst="rect">
            <a:avLst/>
          </a:prstGeom>
        </p:spPr>
      </p:pic>
      <p:pic>
        <p:nvPicPr>
          <p:cNvPr id="14" name="Picture 13">
            <a:extLst>
              <a:ext uri="{FF2B5EF4-FFF2-40B4-BE49-F238E27FC236}">
                <a16:creationId xmlns:a16="http://schemas.microsoft.com/office/drawing/2014/main" id="{8617EC22-DEF8-40E3-F1B2-CA569C5A1D37}"/>
              </a:ext>
            </a:extLst>
          </p:cNvPr>
          <p:cNvPicPr>
            <a:picLocks noChangeAspect="1"/>
          </p:cNvPicPr>
          <p:nvPr/>
        </p:nvPicPr>
        <p:blipFill>
          <a:blip r:embed="rId6"/>
          <a:stretch>
            <a:fillRect/>
          </a:stretch>
        </p:blipFill>
        <p:spPr>
          <a:xfrm>
            <a:off x="522461" y="2581756"/>
            <a:ext cx="3372787" cy="3389151"/>
          </a:xfrm>
          <a:prstGeom prst="rect">
            <a:avLst/>
          </a:prstGeom>
        </p:spPr>
      </p:pic>
      <p:pic>
        <p:nvPicPr>
          <p:cNvPr id="16" name="Picture 15">
            <a:extLst>
              <a:ext uri="{FF2B5EF4-FFF2-40B4-BE49-F238E27FC236}">
                <a16:creationId xmlns:a16="http://schemas.microsoft.com/office/drawing/2014/main" id="{8B414497-0FE3-1E74-B1F5-C9BDE5E728F7}"/>
              </a:ext>
            </a:extLst>
          </p:cNvPr>
          <p:cNvPicPr>
            <a:picLocks noChangeAspect="1"/>
          </p:cNvPicPr>
          <p:nvPr/>
        </p:nvPicPr>
        <p:blipFill>
          <a:blip r:embed="rId7"/>
          <a:stretch>
            <a:fillRect/>
          </a:stretch>
        </p:blipFill>
        <p:spPr>
          <a:xfrm>
            <a:off x="7838907" y="2581756"/>
            <a:ext cx="3528622" cy="3389151"/>
          </a:xfrm>
          <a:prstGeom prst="rect">
            <a:avLst/>
          </a:prstGeom>
        </p:spPr>
      </p:pic>
      <p:pic>
        <p:nvPicPr>
          <p:cNvPr id="18" name="Picture 17">
            <a:extLst>
              <a:ext uri="{FF2B5EF4-FFF2-40B4-BE49-F238E27FC236}">
                <a16:creationId xmlns:a16="http://schemas.microsoft.com/office/drawing/2014/main" id="{B3607F36-0ABE-CDD9-ECF3-623E5C2F5315}"/>
              </a:ext>
            </a:extLst>
          </p:cNvPr>
          <p:cNvPicPr>
            <a:picLocks noChangeAspect="1"/>
          </p:cNvPicPr>
          <p:nvPr/>
        </p:nvPicPr>
        <p:blipFill>
          <a:blip r:embed="rId8"/>
          <a:stretch>
            <a:fillRect/>
          </a:stretch>
        </p:blipFill>
        <p:spPr>
          <a:xfrm>
            <a:off x="4116734" y="2629948"/>
            <a:ext cx="3414288" cy="33262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4">
          <a:extLst>
            <a:ext uri="{FF2B5EF4-FFF2-40B4-BE49-F238E27FC236}">
              <a16:creationId xmlns:a16="http://schemas.microsoft.com/office/drawing/2014/main" id="{2701A202-4677-F633-2766-E5204822B36B}"/>
            </a:ext>
          </a:extLst>
        </p:cNvPr>
        <p:cNvGrpSpPr/>
        <p:nvPr/>
      </p:nvGrpSpPr>
      <p:grpSpPr>
        <a:xfrm>
          <a:off x="0" y="0"/>
          <a:ext cx="0" cy="0"/>
          <a:chOff x="0" y="0"/>
          <a:chExt cx="0" cy="0"/>
        </a:xfrm>
      </p:grpSpPr>
      <p:sp>
        <p:nvSpPr>
          <p:cNvPr id="235" name="Google Shape;235;p21">
            <a:extLst>
              <a:ext uri="{FF2B5EF4-FFF2-40B4-BE49-F238E27FC236}">
                <a16:creationId xmlns:a16="http://schemas.microsoft.com/office/drawing/2014/main" id="{320D3D41-DE46-55E5-E436-5AFB8CBCB258}"/>
              </a:ext>
            </a:extLst>
          </p:cNvPr>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dirty="0"/>
              <a:t>SVM KEY PARAMETERS</a:t>
            </a:r>
            <a:endParaRPr dirty="0"/>
          </a:p>
        </p:txBody>
      </p:sp>
      <p:sp>
        <p:nvSpPr>
          <p:cNvPr id="236" name="Google Shape;236;p21">
            <a:extLst>
              <a:ext uri="{FF2B5EF4-FFF2-40B4-BE49-F238E27FC236}">
                <a16:creationId xmlns:a16="http://schemas.microsoft.com/office/drawing/2014/main" id="{6D608664-9AB1-A209-22C0-82B8EBFBC806}"/>
              </a:ext>
            </a:extLst>
          </p:cNvPr>
          <p:cNvSpPr txBox="1">
            <a:spLocks noGrp="1"/>
          </p:cNvSpPr>
          <p:nvPr>
            <p:ph type="body" idx="1"/>
          </p:nvPr>
        </p:nvSpPr>
        <p:spPr>
          <a:xfrm>
            <a:off x="687209" y="1928589"/>
            <a:ext cx="5976771" cy="4495325"/>
          </a:xfrm>
          <a:prstGeom prst="rect">
            <a:avLst/>
          </a:prstGeom>
          <a:noFill/>
          <a:ln>
            <a:noFill/>
          </a:ln>
        </p:spPr>
        <p:txBody>
          <a:bodyPr spcFirstLastPara="1" wrap="square" lIns="91425" tIns="45700" rIns="91425" bIns="45700" anchor="t" anchorCtr="0">
            <a:normAutofit/>
          </a:bodyPr>
          <a:lstStyle/>
          <a:p>
            <a:pPr marL="306000" lvl="0" indent="-306000" algn="l" rtl="0">
              <a:lnSpc>
                <a:spcPct val="110000"/>
              </a:lnSpc>
              <a:spcBef>
                <a:spcPts val="0"/>
              </a:spcBef>
              <a:spcAft>
                <a:spcPts val="0"/>
              </a:spcAft>
              <a:buSzPts val="1656"/>
              <a:buChar char="◼"/>
            </a:pPr>
            <a:r>
              <a:rPr lang="en-US" sz="1800" b="1" dirty="0">
                <a:solidFill>
                  <a:srgbClr val="0E0E0E"/>
                </a:solidFill>
                <a:latin typeface="Arial"/>
                <a:ea typeface="Arial"/>
                <a:cs typeface="Arial"/>
                <a:sym typeface="Arial"/>
              </a:rPr>
              <a:t>C</a:t>
            </a:r>
            <a:r>
              <a:rPr lang="en-US" sz="1800" dirty="0">
                <a:solidFill>
                  <a:srgbClr val="0E0E0E"/>
                </a:solidFill>
                <a:latin typeface="Arial"/>
                <a:ea typeface="Arial"/>
                <a:cs typeface="Arial"/>
                <a:sym typeface="Arial"/>
              </a:rPr>
              <a:t>: Regularization parameter. </a:t>
            </a:r>
            <a:endParaRPr dirty="0"/>
          </a:p>
          <a:p>
            <a:pPr marL="630000" lvl="1" indent="-306000" algn="l" rtl="0">
              <a:spcBef>
                <a:spcPts val="1500"/>
              </a:spcBef>
              <a:spcAft>
                <a:spcPts val="0"/>
              </a:spcAft>
              <a:buSzPts val="1656"/>
              <a:buChar char="◼"/>
            </a:pPr>
            <a:r>
              <a:rPr lang="en-US" sz="1800" dirty="0">
                <a:solidFill>
                  <a:srgbClr val="0E0E0E"/>
                </a:solidFill>
                <a:latin typeface="Arial"/>
                <a:ea typeface="Arial"/>
                <a:cs typeface="Arial"/>
                <a:sym typeface="Arial"/>
              </a:rPr>
              <a:t>High </a:t>
            </a:r>
            <a:r>
              <a:rPr lang="en-US" sz="1800" b="1" dirty="0">
                <a:solidFill>
                  <a:srgbClr val="000000"/>
                </a:solidFill>
                <a:latin typeface="Helvetica Neue"/>
                <a:ea typeface="Helvetica Neue"/>
                <a:cs typeface="Helvetica Neue"/>
                <a:sym typeface="Helvetica Neue"/>
              </a:rPr>
              <a:t>C</a:t>
            </a:r>
            <a:r>
              <a:rPr lang="en-US" sz="1800" dirty="0">
                <a:solidFill>
                  <a:srgbClr val="000000"/>
                </a:solidFill>
                <a:latin typeface="Helvetica Neue"/>
                <a:ea typeface="Helvetica Neue"/>
                <a:cs typeface="Helvetica Neue"/>
                <a:sym typeface="Helvetica Neue"/>
              </a:rPr>
              <a:t> </a:t>
            </a:r>
            <a:r>
              <a:rPr lang="en-US" sz="1800" dirty="0">
                <a:solidFill>
                  <a:srgbClr val="0E0E0E"/>
                </a:solidFill>
                <a:latin typeface="Arial"/>
                <a:ea typeface="Arial"/>
                <a:cs typeface="Arial"/>
                <a:sym typeface="Arial"/>
              </a:rPr>
              <a:t>means the model tries to classify all points correctly (narrow margin), while </a:t>
            </a:r>
            <a:endParaRPr dirty="0"/>
          </a:p>
          <a:p>
            <a:pPr marL="630000" lvl="1" indent="-306000" algn="l" rtl="0">
              <a:spcBef>
                <a:spcPts val="1500"/>
              </a:spcBef>
              <a:spcAft>
                <a:spcPts val="0"/>
              </a:spcAft>
              <a:buSzPts val="1656"/>
              <a:buChar char="◼"/>
            </a:pPr>
            <a:r>
              <a:rPr lang="en-US" sz="1800" dirty="0">
                <a:solidFill>
                  <a:srgbClr val="0E0E0E"/>
                </a:solidFill>
                <a:latin typeface="Arial"/>
                <a:ea typeface="Arial"/>
                <a:cs typeface="Arial"/>
                <a:sym typeface="Arial"/>
              </a:rPr>
              <a:t>Low </a:t>
            </a:r>
            <a:r>
              <a:rPr lang="en-US" sz="1800" dirty="0">
                <a:solidFill>
                  <a:srgbClr val="000000"/>
                </a:solidFill>
                <a:latin typeface="Helvetica Neue"/>
                <a:ea typeface="Helvetica Neue"/>
                <a:cs typeface="Helvetica Neue"/>
                <a:sym typeface="Helvetica Neue"/>
              </a:rPr>
              <a:t> </a:t>
            </a:r>
            <a:r>
              <a:rPr lang="en-US" sz="1800" b="1" dirty="0">
                <a:solidFill>
                  <a:srgbClr val="000000"/>
                </a:solidFill>
                <a:latin typeface="Helvetica Neue"/>
                <a:ea typeface="Helvetica Neue"/>
                <a:cs typeface="Helvetica Neue"/>
                <a:sym typeface="Helvetica Neue"/>
              </a:rPr>
              <a:t>C</a:t>
            </a:r>
            <a:r>
              <a:rPr lang="en-US" sz="1800" dirty="0">
                <a:solidFill>
                  <a:srgbClr val="000000"/>
                </a:solidFill>
                <a:latin typeface="Helvetica Neue"/>
                <a:ea typeface="Helvetica Neue"/>
                <a:cs typeface="Helvetica Neue"/>
                <a:sym typeface="Helvetica Neue"/>
              </a:rPr>
              <a:t> </a:t>
            </a:r>
            <a:r>
              <a:rPr lang="en-US" sz="1800" dirty="0">
                <a:solidFill>
                  <a:srgbClr val="0E0E0E"/>
                </a:solidFill>
                <a:latin typeface="Arial"/>
                <a:ea typeface="Arial"/>
                <a:cs typeface="Arial"/>
                <a:sym typeface="Arial"/>
              </a:rPr>
              <a:t> allows more misclassifications (wide margin).</a:t>
            </a:r>
          </a:p>
          <a:p>
            <a:pPr marL="630000" lvl="1" indent="-306000" algn="l" rtl="0">
              <a:spcBef>
                <a:spcPts val="1500"/>
              </a:spcBef>
              <a:spcAft>
                <a:spcPts val="0"/>
              </a:spcAft>
              <a:buSzPts val="1656"/>
              <a:buChar char="◼"/>
            </a:pPr>
            <a:r>
              <a:rPr lang="en-US" sz="1800" b="1" dirty="0">
                <a:solidFill>
                  <a:srgbClr val="0E0E0E"/>
                </a:solidFill>
                <a:latin typeface="Arial"/>
                <a:cs typeface="Arial"/>
                <a:sym typeface="Arial"/>
              </a:rPr>
              <a:t>Opposite effects of choice of k w/ k-NN</a:t>
            </a:r>
            <a:endParaRPr b="1" dirty="0"/>
          </a:p>
          <a:p>
            <a:pPr marL="306000" lvl="0" indent="-306000" algn="l" rtl="0">
              <a:lnSpc>
                <a:spcPct val="110000"/>
              </a:lnSpc>
              <a:spcBef>
                <a:spcPts val="1500"/>
              </a:spcBef>
              <a:spcAft>
                <a:spcPts val="0"/>
              </a:spcAft>
              <a:buSzPts val="1656"/>
              <a:buChar char="◼"/>
            </a:pPr>
            <a:r>
              <a:rPr lang="en-US" sz="1800" b="1" dirty="0">
                <a:solidFill>
                  <a:srgbClr val="0E0E0E"/>
                </a:solidFill>
                <a:latin typeface="Arial"/>
                <a:ea typeface="Arial"/>
                <a:cs typeface="Arial"/>
                <a:sym typeface="Arial"/>
              </a:rPr>
              <a:t>kernel</a:t>
            </a:r>
            <a:r>
              <a:rPr lang="en-US" sz="1800" dirty="0">
                <a:solidFill>
                  <a:srgbClr val="0E0E0E"/>
                </a:solidFill>
                <a:latin typeface="Arial"/>
                <a:ea typeface="Arial"/>
                <a:cs typeface="Arial"/>
                <a:sym typeface="Arial"/>
              </a:rPr>
              <a:t>: Defines the type of hyperplane (linear, </a:t>
            </a:r>
            <a:r>
              <a:rPr lang="en-US" sz="1800" dirty="0" err="1">
                <a:solidFill>
                  <a:srgbClr val="0E0E0E"/>
                </a:solidFill>
                <a:latin typeface="Arial"/>
                <a:ea typeface="Arial"/>
                <a:cs typeface="Arial"/>
                <a:sym typeface="Arial"/>
              </a:rPr>
              <a:t>rbf</a:t>
            </a:r>
            <a:r>
              <a:rPr lang="en-US" sz="1800" dirty="0">
                <a:solidFill>
                  <a:srgbClr val="0E0E0E"/>
                </a:solidFill>
                <a:latin typeface="Arial"/>
                <a:ea typeface="Arial"/>
                <a:cs typeface="Arial"/>
                <a:sym typeface="Arial"/>
              </a:rPr>
              <a:t>, poly, etc.).</a:t>
            </a:r>
            <a:endParaRPr dirty="0"/>
          </a:p>
          <a:p>
            <a:pPr marL="306000" lvl="0" indent="-306000" algn="l" rtl="0">
              <a:lnSpc>
                <a:spcPct val="110000"/>
              </a:lnSpc>
              <a:spcBef>
                <a:spcPts val="1500"/>
              </a:spcBef>
              <a:spcAft>
                <a:spcPts val="0"/>
              </a:spcAft>
              <a:buSzPts val="1656"/>
              <a:buChar char="◼"/>
            </a:pPr>
            <a:r>
              <a:rPr lang="en-US" sz="1800" b="1" dirty="0">
                <a:solidFill>
                  <a:srgbClr val="0E0E0E"/>
                </a:solidFill>
                <a:latin typeface="Arial"/>
                <a:ea typeface="Arial"/>
                <a:cs typeface="Arial"/>
                <a:sym typeface="Arial"/>
              </a:rPr>
              <a:t>gamma</a:t>
            </a:r>
            <a:r>
              <a:rPr lang="en-US" sz="1800" dirty="0">
                <a:solidFill>
                  <a:srgbClr val="0E0E0E"/>
                </a:solidFill>
                <a:latin typeface="Arial"/>
                <a:ea typeface="Arial"/>
                <a:cs typeface="Arial"/>
                <a:sym typeface="Arial"/>
              </a:rPr>
              <a:t>: Defines the influence of a single training point (applicable for </a:t>
            </a:r>
            <a:r>
              <a:rPr lang="en-US" sz="1800" dirty="0">
                <a:solidFill>
                  <a:srgbClr val="0E0E0E"/>
                </a:solidFill>
                <a:highlight>
                  <a:srgbClr val="FFFF00"/>
                </a:highlight>
                <a:latin typeface="Arial"/>
                <a:ea typeface="Arial"/>
                <a:cs typeface="Arial"/>
                <a:sym typeface="Arial"/>
              </a:rPr>
              <a:t>RBF and polynomial kernels</a:t>
            </a:r>
            <a:r>
              <a:rPr lang="en-US" sz="1800" dirty="0">
                <a:solidFill>
                  <a:srgbClr val="0E0E0E"/>
                </a:solidFill>
                <a:latin typeface="Arial"/>
                <a:ea typeface="Arial"/>
                <a:cs typeface="Arial"/>
                <a:sym typeface="Arial"/>
              </a:rPr>
              <a:t>).</a:t>
            </a:r>
            <a:endParaRPr dirty="0"/>
          </a:p>
          <a:p>
            <a:pPr marL="306000" lvl="0" indent="-306000" algn="l" rtl="0">
              <a:lnSpc>
                <a:spcPct val="110000"/>
              </a:lnSpc>
              <a:spcBef>
                <a:spcPts val="1500"/>
              </a:spcBef>
              <a:spcAft>
                <a:spcPts val="0"/>
              </a:spcAft>
              <a:buSzPts val="1656"/>
              <a:buChar char="◼"/>
            </a:pPr>
            <a:r>
              <a:rPr lang="en-US" sz="1800" b="1" dirty="0">
                <a:solidFill>
                  <a:srgbClr val="0E0E0E"/>
                </a:solidFill>
                <a:latin typeface="Arial"/>
                <a:ea typeface="Arial"/>
                <a:cs typeface="Arial"/>
                <a:sym typeface="Arial"/>
              </a:rPr>
              <a:t>degree</a:t>
            </a:r>
            <a:r>
              <a:rPr lang="en-US" sz="1800" dirty="0">
                <a:solidFill>
                  <a:srgbClr val="0E0E0E"/>
                </a:solidFill>
                <a:latin typeface="Arial"/>
                <a:ea typeface="Arial"/>
                <a:cs typeface="Arial"/>
                <a:sym typeface="Arial"/>
              </a:rPr>
              <a:t>: Degree of the polynomial kernel.</a:t>
            </a:r>
            <a:endParaRPr dirty="0"/>
          </a:p>
          <a:p>
            <a:pPr marL="306000" lvl="0" indent="-200844" algn="l" rtl="0">
              <a:lnSpc>
                <a:spcPct val="110000"/>
              </a:lnSpc>
              <a:spcBef>
                <a:spcPts val="960"/>
              </a:spcBef>
              <a:spcAft>
                <a:spcPts val="0"/>
              </a:spcAft>
              <a:buSzPts val="1656"/>
              <a:buNone/>
            </a:pPr>
            <a:endParaRPr sz="1800" dirty="0"/>
          </a:p>
        </p:txBody>
      </p:sp>
      <p:sp>
        <p:nvSpPr>
          <p:cNvPr id="237" name="Google Shape;237;p21">
            <a:extLst>
              <a:ext uri="{FF2B5EF4-FFF2-40B4-BE49-F238E27FC236}">
                <a16:creationId xmlns:a16="http://schemas.microsoft.com/office/drawing/2014/main" id="{850AD801-2066-EBDE-B33B-D9D4614C8BBF}"/>
              </a:ext>
            </a:extLst>
          </p:cNvPr>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238" name="Google Shape;238;p21">
            <a:extLst>
              <a:ext uri="{FF2B5EF4-FFF2-40B4-BE49-F238E27FC236}">
                <a16:creationId xmlns:a16="http://schemas.microsoft.com/office/drawing/2014/main" id="{8BF66323-5638-137A-CA3D-94D21F635399}"/>
              </a:ext>
            </a:extLst>
          </p:cNvPr>
          <p:cNvSpPr txBox="1"/>
          <p:nvPr/>
        </p:nvSpPr>
        <p:spPr>
          <a:xfrm>
            <a:off x="6922293" y="1928589"/>
            <a:ext cx="4688515" cy="30008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E0E0E"/>
                </a:solidFill>
                <a:latin typeface="Arial"/>
                <a:ea typeface="Arial"/>
                <a:cs typeface="Arial"/>
                <a:sym typeface="Arial"/>
              </a:rPr>
              <a:t>Advantages</a:t>
            </a:r>
            <a:r>
              <a:rPr lang="en-US" sz="1800">
                <a:solidFill>
                  <a:srgbClr val="0E0E0E"/>
                </a:solidFill>
                <a:latin typeface="Arial"/>
                <a:ea typeface="Arial"/>
                <a:cs typeface="Arial"/>
                <a:sym typeface="Arial"/>
              </a:rPr>
              <a:t>:</a:t>
            </a:r>
            <a:endParaRPr/>
          </a:p>
          <a:p>
            <a:pPr marL="0" marR="0" lvl="0" indent="0" algn="l" rtl="0">
              <a:spcBef>
                <a:spcPts val="900"/>
              </a:spcBef>
              <a:spcAft>
                <a:spcPts val="0"/>
              </a:spcAft>
              <a:buNone/>
            </a:pPr>
            <a:r>
              <a:rPr lang="en-US" sz="1800">
                <a:solidFill>
                  <a:srgbClr val="0E0E0E"/>
                </a:solidFill>
                <a:latin typeface="Arial"/>
                <a:ea typeface="Arial"/>
                <a:cs typeface="Arial"/>
                <a:sym typeface="Arial"/>
              </a:rPr>
              <a:t>• Effective for high-dimensional data.</a:t>
            </a:r>
            <a:endParaRPr/>
          </a:p>
          <a:p>
            <a:pPr marL="0" marR="0" lvl="0" indent="0" algn="l" rtl="0">
              <a:spcBef>
                <a:spcPts val="900"/>
              </a:spcBef>
              <a:spcAft>
                <a:spcPts val="0"/>
              </a:spcAft>
              <a:buNone/>
            </a:pPr>
            <a:r>
              <a:rPr lang="en-US" sz="1800">
                <a:solidFill>
                  <a:srgbClr val="0E0E0E"/>
                </a:solidFill>
                <a:latin typeface="Arial"/>
                <a:ea typeface="Arial"/>
                <a:cs typeface="Arial"/>
                <a:sym typeface="Arial"/>
              </a:rPr>
              <a:t>• Works well with a clear margin of separation.</a:t>
            </a:r>
            <a:endParaRPr/>
          </a:p>
          <a:p>
            <a:pPr marL="0" marR="0" lvl="0" indent="0" algn="l" rtl="0">
              <a:spcBef>
                <a:spcPts val="900"/>
              </a:spcBef>
              <a:spcAft>
                <a:spcPts val="0"/>
              </a:spcAft>
              <a:buNone/>
            </a:pPr>
            <a:endParaRPr sz="1800" b="1">
              <a:solidFill>
                <a:srgbClr val="0E0E0E"/>
              </a:solidFill>
              <a:latin typeface="Arial"/>
              <a:ea typeface="Arial"/>
              <a:cs typeface="Arial"/>
              <a:sym typeface="Arial"/>
            </a:endParaRPr>
          </a:p>
          <a:p>
            <a:pPr marL="0" marR="0" lvl="0" indent="0" algn="l" rtl="0">
              <a:spcBef>
                <a:spcPts val="900"/>
              </a:spcBef>
              <a:spcAft>
                <a:spcPts val="0"/>
              </a:spcAft>
              <a:buNone/>
            </a:pPr>
            <a:r>
              <a:rPr lang="en-US" sz="1800" b="1">
                <a:solidFill>
                  <a:srgbClr val="0E0E0E"/>
                </a:solidFill>
                <a:latin typeface="Arial"/>
                <a:ea typeface="Arial"/>
                <a:cs typeface="Arial"/>
                <a:sym typeface="Arial"/>
              </a:rPr>
              <a:t>Disadvantages</a:t>
            </a:r>
            <a:r>
              <a:rPr lang="en-US" sz="1800">
                <a:solidFill>
                  <a:srgbClr val="0E0E0E"/>
                </a:solidFill>
                <a:latin typeface="Arial"/>
                <a:ea typeface="Arial"/>
                <a:cs typeface="Arial"/>
                <a:sym typeface="Arial"/>
              </a:rPr>
              <a:t>:</a:t>
            </a:r>
            <a:endParaRPr/>
          </a:p>
          <a:p>
            <a:pPr marL="0" marR="0" lvl="0" indent="0" algn="l" rtl="0">
              <a:spcBef>
                <a:spcPts val="900"/>
              </a:spcBef>
              <a:spcAft>
                <a:spcPts val="0"/>
              </a:spcAft>
              <a:buNone/>
            </a:pPr>
            <a:r>
              <a:rPr lang="en-US" sz="1800">
                <a:solidFill>
                  <a:srgbClr val="0E0E0E"/>
                </a:solidFill>
                <a:latin typeface="Arial"/>
                <a:ea typeface="Arial"/>
                <a:cs typeface="Arial"/>
                <a:sym typeface="Arial"/>
              </a:rPr>
              <a:t>• Computationally expensive for large datasets.</a:t>
            </a:r>
            <a:endParaRPr/>
          </a:p>
          <a:p>
            <a:pPr marL="171450" marR="0" lvl="0" indent="-171450" algn="l" rtl="0">
              <a:spcBef>
                <a:spcPts val="900"/>
              </a:spcBef>
              <a:spcAft>
                <a:spcPts val="0"/>
              </a:spcAft>
              <a:buNone/>
            </a:pPr>
            <a:r>
              <a:rPr lang="en-US" sz="1800">
                <a:solidFill>
                  <a:srgbClr val="0E0E0E"/>
                </a:solidFill>
                <a:latin typeface="Arial"/>
                <a:ea typeface="Arial"/>
                <a:cs typeface="Arial"/>
                <a:sym typeface="Arial"/>
              </a:rPr>
              <a:t>• Choice of kernel and hyperparameters can be  highly problem dependent.</a:t>
            </a:r>
            <a:endParaRPr/>
          </a:p>
        </p:txBody>
      </p:sp>
    </p:spTree>
    <p:extLst>
      <p:ext uri="{BB962C8B-B14F-4D97-AF65-F5344CB8AC3E}">
        <p14:creationId xmlns:p14="http://schemas.microsoft.com/office/powerpoint/2010/main" val="2928091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B5901-6CCA-41C2-11CD-B78F466F3FE8}"/>
              </a:ext>
            </a:extLst>
          </p:cNvPr>
          <p:cNvSpPr>
            <a:spLocks noGrp="1"/>
          </p:cNvSpPr>
          <p:nvPr>
            <p:ph type="ctrTitle"/>
          </p:nvPr>
        </p:nvSpPr>
        <p:spPr/>
        <p:txBody>
          <a:bodyPr/>
          <a:lstStyle/>
          <a:p>
            <a:r>
              <a:rPr lang="en-US" dirty="0"/>
              <a:t>K-Nearest Neighbors (KNN)</a:t>
            </a:r>
          </a:p>
        </p:txBody>
      </p:sp>
      <p:sp>
        <p:nvSpPr>
          <p:cNvPr id="3" name="Subtitle 2">
            <a:extLst>
              <a:ext uri="{FF2B5EF4-FFF2-40B4-BE49-F238E27FC236}">
                <a16:creationId xmlns:a16="http://schemas.microsoft.com/office/drawing/2014/main" id="{72161B63-A9F7-2D0C-00AF-3A578CAC1472}"/>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6898E2E1-B2A5-58FD-F025-6E01D34B95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Tree>
    <p:extLst>
      <p:ext uri="{BB962C8B-B14F-4D97-AF65-F5344CB8AC3E}">
        <p14:creationId xmlns:p14="http://schemas.microsoft.com/office/powerpoint/2010/main" val="821891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DF222-4943-9208-C0C5-EE778AF18D16}"/>
              </a:ext>
            </a:extLst>
          </p:cNvPr>
          <p:cNvSpPr>
            <a:spLocks noGrp="1"/>
          </p:cNvSpPr>
          <p:nvPr>
            <p:ph type="ctrTitle"/>
          </p:nvPr>
        </p:nvSpPr>
        <p:spPr/>
        <p:txBody>
          <a:bodyPr/>
          <a:lstStyle/>
          <a:p>
            <a:r>
              <a:rPr lang="en-US" dirty="0"/>
              <a:t>Logistic Regression</a:t>
            </a:r>
          </a:p>
        </p:txBody>
      </p:sp>
      <p:sp>
        <p:nvSpPr>
          <p:cNvPr id="3" name="Subtitle 2">
            <a:extLst>
              <a:ext uri="{FF2B5EF4-FFF2-40B4-BE49-F238E27FC236}">
                <a16:creationId xmlns:a16="http://schemas.microsoft.com/office/drawing/2014/main" id="{154194E1-79A5-2B87-68A0-CF308BF29E0A}"/>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795847F0-B715-EA16-BFEB-B5EF70BA38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Tree>
    <p:extLst>
      <p:ext uri="{BB962C8B-B14F-4D97-AF65-F5344CB8AC3E}">
        <p14:creationId xmlns:p14="http://schemas.microsoft.com/office/powerpoint/2010/main" val="33904329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3"/>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LOGISTIC REGRESSION MATH BACKGROUND</a:t>
            </a:r>
            <a:endParaRPr/>
          </a:p>
        </p:txBody>
      </p:sp>
      <p:sp>
        <p:nvSpPr>
          <p:cNvPr id="183" name="Google Shape;183;p13"/>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
        <p:nvSpPr>
          <p:cNvPr id="3" name="Text Placeholder 2">
            <a:extLst>
              <a:ext uri="{FF2B5EF4-FFF2-40B4-BE49-F238E27FC236}">
                <a16:creationId xmlns:a16="http://schemas.microsoft.com/office/drawing/2014/main" id="{C1931E6E-B8F6-E9F7-9A10-FB6B6A92821F}"/>
              </a:ext>
            </a:extLst>
          </p:cNvPr>
          <p:cNvSpPr>
            <a:spLocks noGrp="1"/>
          </p:cNvSpPr>
          <p:nvPr>
            <p:ph type="body" idx="1"/>
          </p:nvPr>
        </p:nvSpPr>
        <p:spPr>
          <a:xfrm>
            <a:off x="581192" y="1451113"/>
            <a:ext cx="5483394" cy="4524237"/>
          </a:xfrm>
        </p:spPr>
        <p:txBody>
          <a:bodyPr>
            <a:normAutofit/>
          </a:bodyPr>
          <a:lstStyle/>
          <a:p>
            <a:r>
              <a:rPr lang="en-US" b="1" dirty="0"/>
              <a:t>LOGISTIC REGRESSION MATH BACKGROUND</a:t>
            </a:r>
            <a:endParaRPr lang="en-US" dirty="0"/>
          </a:p>
          <a:p>
            <a:pPr>
              <a:buFont typeface="Arial" panose="020B0604020202020204" pitchFamily="34" charset="0"/>
              <a:buChar char="•"/>
            </a:pPr>
            <a:r>
              <a:rPr lang="en-US" dirty="0"/>
              <a:t>Logistic Regression models the probability that an input belongs to a particular class.</a:t>
            </a:r>
          </a:p>
          <a:p>
            <a:pPr>
              <a:buFont typeface="Arial" panose="020B0604020202020204" pitchFamily="34" charset="0"/>
              <a:buChar char="•"/>
            </a:pPr>
            <a:r>
              <a:rPr lang="en-US" dirty="0"/>
              <a:t>Unlike linear regression, which predicts continuous outcomes, logistic regression predicts probabilities constrained between 0 and 1.</a:t>
            </a:r>
          </a:p>
          <a:p>
            <a:pPr>
              <a:buFont typeface="Arial" panose="020B0604020202020204" pitchFamily="34" charset="0"/>
              <a:buChar char="•"/>
            </a:pPr>
            <a:r>
              <a:rPr lang="en-US" dirty="0"/>
              <a:t>The logistic (sigmoid) function is defined as: </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r>
              <a:rPr lang="en-US" dirty="0"/>
              <a:t>This maps any real-valued number into the (0, 1) interval, making it suitable for probability estimation.</a:t>
            </a:r>
          </a:p>
          <a:p>
            <a:endParaRPr lang="en-US" dirty="0"/>
          </a:p>
        </p:txBody>
      </p:sp>
      <p:pic>
        <p:nvPicPr>
          <p:cNvPr id="5" name="Picture 4">
            <a:extLst>
              <a:ext uri="{FF2B5EF4-FFF2-40B4-BE49-F238E27FC236}">
                <a16:creationId xmlns:a16="http://schemas.microsoft.com/office/drawing/2014/main" id="{A585E105-AB8B-8C9D-CD7A-65FBB2EE697F}"/>
              </a:ext>
            </a:extLst>
          </p:cNvPr>
          <p:cNvPicPr>
            <a:picLocks noChangeAspect="1"/>
          </p:cNvPicPr>
          <p:nvPr/>
        </p:nvPicPr>
        <p:blipFill>
          <a:blip r:embed="rId3"/>
          <a:stretch>
            <a:fillRect/>
          </a:stretch>
        </p:blipFill>
        <p:spPr>
          <a:xfrm>
            <a:off x="1689843" y="4206624"/>
            <a:ext cx="1779005" cy="595147"/>
          </a:xfrm>
          <a:prstGeom prst="rect">
            <a:avLst/>
          </a:prstGeom>
        </p:spPr>
      </p:pic>
      <p:sp>
        <p:nvSpPr>
          <p:cNvPr id="8" name="Text Placeholder 2">
            <a:extLst>
              <a:ext uri="{FF2B5EF4-FFF2-40B4-BE49-F238E27FC236}">
                <a16:creationId xmlns:a16="http://schemas.microsoft.com/office/drawing/2014/main" id="{CE0D065F-A75E-0E1F-63A5-25A34983C1EC}"/>
              </a:ext>
            </a:extLst>
          </p:cNvPr>
          <p:cNvSpPr txBox="1">
            <a:spLocks/>
          </p:cNvSpPr>
          <p:nvPr/>
        </p:nvSpPr>
        <p:spPr>
          <a:xfrm>
            <a:off x="5771181" y="1442541"/>
            <a:ext cx="5996871" cy="4524237"/>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L="457200" marR="0" lvl="0" indent="-333756" algn="l" rtl="0">
              <a:lnSpc>
                <a:spcPct val="110000"/>
              </a:lnSpc>
              <a:spcBef>
                <a:spcPts val="360"/>
              </a:spcBef>
              <a:spcAft>
                <a:spcPts val="0"/>
              </a:spcAft>
              <a:buClr>
                <a:schemeClr val="accent1"/>
              </a:buClr>
              <a:buSzPts val="1656"/>
              <a:buFont typeface="Noto Sans Symbols"/>
              <a:buChar char="◼"/>
              <a:defRPr sz="1700" b="0" i="0" u="none" strike="noStrike" cap="none">
                <a:solidFill>
                  <a:srgbClr val="3F3F3F"/>
                </a:solidFill>
                <a:latin typeface="Libre Franklin"/>
                <a:ea typeface="Libre Franklin"/>
                <a:cs typeface="Libre Franklin"/>
                <a:sym typeface="Libre Franklin"/>
              </a:defRPr>
            </a:lvl1pPr>
            <a:lvl2pPr marL="914400" marR="0" lvl="1" indent="-333756" algn="l" rtl="0">
              <a:lnSpc>
                <a:spcPct val="100000"/>
              </a:lnSpc>
              <a:spcBef>
                <a:spcPts val="600"/>
              </a:spcBef>
              <a:spcAft>
                <a:spcPts val="0"/>
              </a:spcAft>
              <a:buClr>
                <a:schemeClr val="accent1"/>
              </a:buClr>
              <a:buSzPts val="1656"/>
              <a:buFont typeface="Noto Sans Symbols"/>
              <a:buChar char="◼"/>
              <a:defRPr sz="1400" b="0" i="0" u="none" strike="noStrike" cap="none">
                <a:solidFill>
                  <a:srgbClr val="3F3F3F"/>
                </a:solidFill>
                <a:latin typeface="Libre Franklin"/>
                <a:ea typeface="Libre Franklin"/>
                <a:cs typeface="Libre Franklin"/>
                <a:sym typeface="Libre Franklin"/>
              </a:defRPr>
            </a:lvl2pPr>
            <a:lvl3pPr marL="1371600" marR="0" lvl="2" indent="-333756" algn="l" rtl="0">
              <a:lnSpc>
                <a:spcPct val="100000"/>
              </a:lnSpc>
              <a:spcBef>
                <a:spcPts val="600"/>
              </a:spcBef>
              <a:spcAft>
                <a:spcPts val="0"/>
              </a:spcAft>
              <a:buClr>
                <a:schemeClr val="accent1"/>
              </a:buClr>
              <a:buSzPts val="1656"/>
              <a:buFont typeface="Noto Sans Symbols"/>
              <a:buChar char="◼"/>
              <a:defRPr sz="1300" b="0" i="0" u="none" strike="noStrike" cap="none">
                <a:solidFill>
                  <a:srgbClr val="3F3F3F"/>
                </a:solidFill>
                <a:latin typeface="Libre Franklin"/>
                <a:ea typeface="Libre Franklin"/>
                <a:cs typeface="Libre Franklin"/>
                <a:sym typeface="Libre Franklin"/>
              </a:defRPr>
            </a:lvl3pPr>
            <a:lvl4pPr marL="1828800" marR="0" lvl="3" indent="-333756" algn="l" rtl="0">
              <a:lnSpc>
                <a:spcPct val="100000"/>
              </a:lnSpc>
              <a:spcBef>
                <a:spcPts val="600"/>
              </a:spcBef>
              <a:spcAft>
                <a:spcPts val="0"/>
              </a:spcAft>
              <a:buClr>
                <a:schemeClr val="accent1"/>
              </a:buClr>
              <a:buSzPts val="1656"/>
              <a:buFont typeface="Noto Sans Symbols"/>
              <a:buChar char="◼"/>
              <a:defRPr sz="1100" b="0" i="0" u="none" strike="noStrike" cap="none">
                <a:solidFill>
                  <a:srgbClr val="3F3F3F"/>
                </a:solidFill>
                <a:latin typeface="Libre Franklin"/>
                <a:ea typeface="Libre Franklin"/>
                <a:cs typeface="Libre Franklin"/>
                <a:sym typeface="Libre Franklin"/>
              </a:defRPr>
            </a:lvl4pPr>
            <a:lvl5pPr marL="2286000" marR="0" lvl="4" indent="-333756" algn="l" rtl="0">
              <a:lnSpc>
                <a:spcPct val="100000"/>
              </a:lnSpc>
              <a:spcBef>
                <a:spcPts val="600"/>
              </a:spcBef>
              <a:spcAft>
                <a:spcPts val="0"/>
              </a:spcAft>
              <a:buClr>
                <a:schemeClr val="accent1"/>
              </a:buClr>
              <a:buSzPts val="1656"/>
              <a:buFont typeface="Noto Sans Symbols"/>
              <a:buChar char="◼"/>
              <a:defRPr sz="1100" b="0" i="0" u="none" strike="noStrike" cap="none">
                <a:solidFill>
                  <a:srgbClr val="3F3F3F"/>
                </a:solidFill>
                <a:latin typeface="Libre Franklin"/>
                <a:ea typeface="Libre Franklin"/>
                <a:cs typeface="Libre Franklin"/>
                <a:sym typeface="Libre Franklin"/>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9pPr>
          </a:lstStyle>
          <a:p>
            <a:r>
              <a:rPr lang="en-US" b="1" dirty="0"/>
              <a:t>Odds and Log-Odds:</a:t>
            </a:r>
            <a:endParaRPr lang="en-US" dirty="0"/>
          </a:p>
          <a:p>
            <a:pPr>
              <a:buFont typeface="Arial" panose="020B0604020202020204" pitchFamily="34" charset="0"/>
              <a:buChar char="•"/>
            </a:pPr>
            <a:r>
              <a:rPr lang="en-US" dirty="0"/>
              <a:t>Odds represent the ratio of the probability of an event occurring to it not occurring: </a:t>
            </a:r>
          </a:p>
          <a:p>
            <a:pPr>
              <a:buFont typeface="Arial" panose="020B0604020202020204" pitchFamily="34" charset="0"/>
              <a:buChar char="•"/>
            </a:pPr>
            <a:endParaRPr lang="en-US" dirty="0"/>
          </a:p>
          <a:p>
            <a:pPr marL="123444" indent="0">
              <a:buNone/>
            </a:pPr>
            <a:r>
              <a:rPr lang="en-US" dirty="0"/>
              <a:t>​ </a:t>
            </a:r>
          </a:p>
          <a:p>
            <a:pPr>
              <a:buFont typeface="Arial" panose="020B0604020202020204" pitchFamily="34" charset="0"/>
              <a:buChar char="•"/>
            </a:pPr>
            <a:endParaRPr lang="en-US" dirty="0"/>
          </a:p>
          <a:p>
            <a:pPr>
              <a:buFont typeface="Arial" panose="020B0604020202020204" pitchFamily="34" charset="0"/>
              <a:buChar char="•"/>
            </a:pPr>
            <a:r>
              <a:rPr lang="en-US" dirty="0"/>
              <a:t>Taking the logarithm of the odds yields the log-odds (logit function):</a:t>
            </a:r>
          </a:p>
          <a:p>
            <a:pPr marL="123444" indent="0">
              <a:buNone/>
            </a:pPr>
            <a:r>
              <a:rPr lang="en-US" dirty="0"/>
              <a:t> </a:t>
            </a:r>
          </a:p>
          <a:p>
            <a:pPr marL="123444" indent="0">
              <a:buNone/>
            </a:pPr>
            <a:endParaRPr lang="en-US" dirty="0"/>
          </a:p>
          <a:p>
            <a:pPr marL="123444" indent="0">
              <a:buNone/>
            </a:pPr>
            <a:endParaRPr lang="en-US" dirty="0"/>
          </a:p>
          <a:p>
            <a:pPr>
              <a:buFont typeface="Arial" panose="020B0604020202020204" pitchFamily="34" charset="0"/>
              <a:buChar char="•"/>
            </a:pPr>
            <a:r>
              <a:rPr lang="en-US" dirty="0"/>
              <a:t>This linear relationship between log-odds and input features forms the basis of logistic regression.</a:t>
            </a:r>
          </a:p>
          <a:p>
            <a:endParaRPr lang="en-US" dirty="0"/>
          </a:p>
        </p:txBody>
      </p:sp>
      <p:pic>
        <p:nvPicPr>
          <p:cNvPr id="10" name="Picture 9">
            <a:extLst>
              <a:ext uri="{FF2B5EF4-FFF2-40B4-BE49-F238E27FC236}">
                <a16:creationId xmlns:a16="http://schemas.microsoft.com/office/drawing/2014/main" id="{62C47B7D-350E-C3DF-740C-30FA0A09AC6B}"/>
              </a:ext>
            </a:extLst>
          </p:cNvPr>
          <p:cNvPicPr>
            <a:picLocks noChangeAspect="1"/>
          </p:cNvPicPr>
          <p:nvPr/>
        </p:nvPicPr>
        <p:blipFill>
          <a:blip r:embed="rId4"/>
          <a:stretch>
            <a:fillRect/>
          </a:stretch>
        </p:blipFill>
        <p:spPr>
          <a:xfrm>
            <a:off x="7069122" y="2637759"/>
            <a:ext cx="1521204" cy="504188"/>
          </a:xfrm>
          <a:prstGeom prst="rect">
            <a:avLst/>
          </a:prstGeom>
        </p:spPr>
      </p:pic>
      <p:pic>
        <p:nvPicPr>
          <p:cNvPr id="12" name="Picture 11">
            <a:extLst>
              <a:ext uri="{FF2B5EF4-FFF2-40B4-BE49-F238E27FC236}">
                <a16:creationId xmlns:a16="http://schemas.microsoft.com/office/drawing/2014/main" id="{A22B5ED3-96CE-CD42-9460-26C2E1D9E805}"/>
              </a:ext>
            </a:extLst>
          </p:cNvPr>
          <p:cNvPicPr>
            <a:picLocks noChangeAspect="1"/>
          </p:cNvPicPr>
          <p:nvPr/>
        </p:nvPicPr>
        <p:blipFill>
          <a:blip r:embed="rId5"/>
          <a:stretch>
            <a:fillRect/>
          </a:stretch>
        </p:blipFill>
        <p:spPr>
          <a:xfrm>
            <a:off x="6284658" y="4157514"/>
            <a:ext cx="5483394" cy="55017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B431CA03-BA6D-2AAD-A60C-2CFCB0D84AE8}"/>
            </a:ext>
          </a:extLst>
        </p:cNvPr>
        <p:cNvGrpSpPr/>
        <p:nvPr/>
      </p:nvGrpSpPr>
      <p:grpSpPr>
        <a:xfrm>
          <a:off x="0" y="0"/>
          <a:ext cx="0" cy="0"/>
          <a:chOff x="0" y="0"/>
          <a:chExt cx="0" cy="0"/>
        </a:xfrm>
      </p:grpSpPr>
      <p:sp>
        <p:nvSpPr>
          <p:cNvPr id="181" name="Google Shape;181;p13">
            <a:extLst>
              <a:ext uri="{FF2B5EF4-FFF2-40B4-BE49-F238E27FC236}">
                <a16:creationId xmlns:a16="http://schemas.microsoft.com/office/drawing/2014/main" id="{782DB583-B625-12E3-4052-B8CC182080A0}"/>
              </a:ext>
            </a:extLst>
          </p:cNvPr>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LOGISTIC REGRESSION MATH BACKGROUND</a:t>
            </a:r>
            <a:endParaRPr/>
          </a:p>
        </p:txBody>
      </p:sp>
      <p:sp>
        <p:nvSpPr>
          <p:cNvPr id="183" name="Google Shape;183;p13">
            <a:extLst>
              <a:ext uri="{FF2B5EF4-FFF2-40B4-BE49-F238E27FC236}">
                <a16:creationId xmlns:a16="http://schemas.microsoft.com/office/drawing/2014/main" id="{06E0C6BF-E3BF-903D-9228-53804FD42B50}"/>
              </a:ext>
            </a:extLst>
          </p:cNvPr>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
        <p:nvSpPr>
          <p:cNvPr id="3" name="Text Placeholder 2">
            <a:extLst>
              <a:ext uri="{FF2B5EF4-FFF2-40B4-BE49-F238E27FC236}">
                <a16:creationId xmlns:a16="http://schemas.microsoft.com/office/drawing/2014/main" id="{9D8B5642-6216-845E-C545-27ABA11B46C1}"/>
              </a:ext>
            </a:extLst>
          </p:cNvPr>
          <p:cNvSpPr>
            <a:spLocks noGrp="1"/>
          </p:cNvSpPr>
          <p:nvPr>
            <p:ph type="body" idx="1"/>
          </p:nvPr>
        </p:nvSpPr>
        <p:spPr>
          <a:xfrm>
            <a:off x="581192" y="1451113"/>
            <a:ext cx="5483394" cy="4524237"/>
          </a:xfrm>
        </p:spPr>
        <p:txBody>
          <a:bodyPr anchor="t">
            <a:normAutofit/>
          </a:bodyPr>
          <a:lstStyle/>
          <a:p>
            <a:r>
              <a:rPr lang="en-US" b="1" dirty="0"/>
              <a:t>Sigmoid Function – Number to Probability</a:t>
            </a:r>
            <a:endParaRPr lang="en-US" dirty="0"/>
          </a:p>
          <a:p>
            <a:endParaRPr lang="en-US" dirty="0"/>
          </a:p>
        </p:txBody>
      </p:sp>
      <p:pic>
        <p:nvPicPr>
          <p:cNvPr id="5" name="Picture 4">
            <a:extLst>
              <a:ext uri="{FF2B5EF4-FFF2-40B4-BE49-F238E27FC236}">
                <a16:creationId xmlns:a16="http://schemas.microsoft.com/office/drawing/2014/main" id="{E0B3DD72-47AD-5DF5-A711-9D75E6C425B1}"/>
              </a:ext>
            </a:extLst>
          </p:cNvPr>
          <p:cNvPicPr>
            <a:picLocks noChangeAspect="1"/>
          </p:cNvPicPr>
          <p:nvPr/>
        </p:nvPicPr>
        <p:blipFill>
          <a:blip r:embed="rId3"/>
          <a:stretch>
            <a:fillRect/>
          </a:stretch>
        </p:blipFill>
        <p:spPr>
          <a:xfrm>
            <a:off x="985168" y="1958374"/>
            <a:ext cx="1779005" cy="595147"/>
          </a:xfrm>
          <a:prstGeom prst="rect">
            <a:avLst/>
          </a:prstGeom>
        </p:spPr>
      </p:pic>
      <p:sp>
        <p:nvSpPr>
          <p:cNvPr id="8" name="Text Placeholder 2">
            <a:extLst>
              <a:ext uri="{FF2B5EF4-FFF2-40B4-BE49-F238E27FC236}">
                <a16:creationId xmlns:a16="http://schemas.microsoft.com/office/drawing/2014/main" id="{3C23A3AF-AB72-FDBB-6DD6-2634CB73AE12}"/>
              </a:ext>
            </a:extLst>
          </p:cNvPr>
          <p:cNvSpPr txBox="1">
            <a:spLocks/>
          </p:cNvSpPr>
          <p:nvPr/>
        </p:nvSpPr>
        <p:spPr>
          <a:xfrm>
            <a:off x="5771181" y="1442541"/>
            <a:ext cx="5996871" cy="45242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3756" algn="l" rtl="0">
              <a:lnSpc>
                <a:spcPct val="110000"/>
              </a:lnSpc>
              <a:spcBef>
                <a:spcPts val="360"/>
              </a:spcBef>
              <a:spcAft>
                <a:spcPts val="0"/>
              </a:spcAft>
              <a:buClr>
                <a:schemeClr val="accent1"/>
              </a:buClr>
              <a:buSzPts val="1656"/>
              <a:buFont typeface="Noto Sans Symbols"/>
              <a:buChar char="◼"/>
              <a:defRPr sz="1700" b="0" i="0" u="none" strike="noStrike" cap="none">
                <a:solidFill>
                  <a:srgbClr val="3F3F3F"/>
                </a:solidFill>
                <a:latin typeface="Libre Franklin"/>
                <a:ea typeface="Libre Franklin"/>
                <a:cs typeface="Libre Franklin"/>
                <a:sym typeface="Libre Franklin"/>
              </a:defRPr>
            </a:lvl1pPr>
            <a:lvl2pPr marL="914400" marR="0" lvl="1" indent="-333756" algn="l" rtl="0">
              <a:lnSpc>
                <a:spcPct val="100000"/>
              </a:lnSpc>
              <a:spcBef>
                <a:spcPts val="600"/>
              </a:spcBef>
              <a:spcAft>
                <a:spcPts val="0"/>
              </a:spcAft>
              <a:buClr>
                <a:schemeClr val="accent1"/>
              </a:buClr>
              <a:buSzPts val="1656"/>
              <a:buFont typeface="Noto Sans Symbols"/>
              <a:buChar char="◼"/>
              <a:defRPr sz="1400" b="0" i="0" u="none" strike="noStrike" cap="none">
                <a:solidFill>
                  <a:srgbClr val="3F3F3F"/>
                </a:solidFill>
                <a:latin typeface="Libre Franklin"/>
                <a:ea typeface="Libre Franklin"/>
                <a:cs typeface="Libre Franklin"/>
                <a:sym typeface="Libre Franklin"/>
              </a:defRPr>
            </a:lvl2pPr>
            <a:lvl3pPr marL="1371600" marR="0" lvl="2" indent="-333756" algn="l" rtl="0">
              <a:lnSpc>
                <a:spcPct val="100000"/>
              </a:lnSpc>
              <a:spcBef>
                <a:spcPts val="600"/>
              </a:spcBef>
              <a:spcAft>
                <a:spcPts val="0"/>
              </a:spcAft>
              <a:buClr>
                <a:schemeClr val="accent1"/>
              </a:buClr>
              <a:buSzPts val="1656"/>
              <a:buFont typeface="Noto Sans Symbols"/>
              <a:buChar char="◼"/>
              <a:defRPr sz="1300" b="0" i="0" u="none" strike="noStrike" cap="none">
                <a:solidFill>
                  <a:srgbClr val="3F3F3F"/>
                </a:solidFill>
                <a:latin typeface="Libre Franklin"/>
                <a:ea typeface="Libre Franklin"/>
                <a:cs typeface="Libre Franklin"/>
                <a:sym typeface="Libre Franklin"/>
              </a:defRPr>
            </a:lvl3pPr>
            <a:lvl4pPr marL="1828800" marR="0" lvl="3" indent="-333756" algn="l" rtl="0">
              <a:lnSpc>
                <a:spcPct val="100000"/>
              </a:lnSpc>
              <a:spcBef>
                <a:spcPts val="600"/>
              </a:spcBef>
              <a:spcAft>
                <a:spcPts val="0"/>
              </a:spcAft>
              <a:buClr>
                <a:schemeClr val="accent1"/>
              </a:buClr>
              <a:buSzPts val="1656"/>
              <a:buFont typeface="Noto Sans Symbols"/>
              <a:buChar char="◼"/>
              <a:defRPr sz="1100" b="0" i="0" u="none" strike="noStrike" cap="none">
                <a:solidFill>
                  <a:srgbClr val="3F3F3F"/>
                </a:solidFill>
                <a:latin typeface="Libre Franklin"/>
                <a:ea typeface="Libre Franklin"/>
                <a:cs typeface="Libre Franklin"/>
                <a:sym typeface="Libre Franklin"/>
              </a:defRPr>
            </a:lvl4pPr>
            <a:lvl5pPr marL="2286000" marR="0" lvl="4" indent="-333756" algn="l" rtl="0">
              <a:lnSpc>
                <a:spcPct val="100000"/>
              </a:lnSpc>
              <a:spcBef>
                <a:spcPts val="600"/>
              </a:spcBef>
              <a:spcAft>
                <a:spcPts val="0"/>
              </a:spcAft>
              <a:buClr>
                <a:schemeClr val="accent1"/>
              </a:buClr>
              <a:buSzPts val="1656"/>
              <a:buFont typeface="Noto Sans Symbols"/>
              <a:buChar char="◼"/>
              <a:defRPr sz="1100" b="0" i="0" u="none" strike="noStrike" cap="none">
                <a:solidFill>
                  <a:srgbClr val="3F3F3F"/>
                </a:solidFill>
                <a:latin typeface="Libre Franklin"/>
                <a:ea typeface="Libre Franklin"/>
                <a:cs typeface="Libre Franklin"/>
                <a:sym typeface="Libre Franklin"/>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9pPr>
          </a:lstStyle>
          <a:p>
            <a:r>
              <a:rPr lang="en-US" b="1" dirty="0"/>
              <a:t>Logit Function – Probability to Number</a:t>
            </a:r>
            <a:endParaRPr lang="en-US" dirty="0"/>
          </a:p>
          <a:p>
            <a:endParaRPr lang="en-US" dirty="0"/>
          </a:p>
        </p:txBody>
      </p:sp>
      <p:pic>
        <p:nvPicPr>
          <p:cNvPr id="12" name="Picture 11">
            <a:extLst>
              <a:ext uri="{FF2B5EF4-FFF2-40B4-BE49-F238E27FC236}">
                <a16:creationId xmlns:a16="http://schemas.microsoft.com/office/drawing/2014/main" id="{2B3D1731-6CCB-0B1A-5A52-9B22C740F8FC}"/>
              </a:ext>
            </a:extLst>
          </p:cNvPr>
          <p:cNvPicPr>
            <a:picLocks noChangeAspect="1"/>
          </p:cNvPicPr>
          <p:nvPr/>
        </p:nvPicPr>
        <p:blipFill>
          <a:blip r:embed="rId4"/>
          <a:stretch>
            <a:fillRect/>
          </a:stretch>
        </p:blipFill>
        <p:spPr>
          <a:xfrm>
            <a:off x="5525454" y="1980860"/>
            <a:ext cx="5483394" cy="550174"/>
          </a:xfrm>
          <a:prstGeom prst="rect">
            <a:avLst/>
          </a:prstGeom>
        </p:spPr>
      </p:pic>
      <p:pic>
        <p:nvPicPr>
          <p:cNvPr id="4" name="Picture 3">
            <a:extLst>
              <a:ext uri="{FF2B5EF4-FFF2-40B4-BE49-F238E27FC236}">
                <a16:creationId xmlns:a16="http://schemas.microsoft.com/office/drawing/2014/main" id="{F66FB636-28FF-86B8-9080-82C5E8F9C06C}"/>
              </a:ext>
            </a:extLst>
          </p:cNvPr>
          <p:cNvPicPr>
            <a:picLocks noChangeAspect="1"/>
          </p:cNvPicPr>
          <p:nvPr/>
        </p:nvPicPr>
        <p:blipFill>
          <a:blip r:embed="rId5"/>
          <a:stretch>
            <a:fillRect/>
          </a:stretch>
        </p:blipFill>
        <p:spPr>
          <a:xfrm>
            <a:off x="5841778" y="2609879"/>
            <a:ext cx="4678015" cy="3690253"/>
          </a:xfrm>
          <a:prstGeom prst="rect">
            <a:avLst/>
          </a:prstGeom>
        </p:spPr>
      </p:pic>
      <p:pic>
        <p:nvPicPr>
          <p:cNvPr id="7" name="Picture 6">
            <a:extLst>
              <a:ext uri="{FF2B5EF4-FFF2-40B4-BE49-F238E27FC236}">
                <a16:creationId xmlns:a16="http://schemas.microsoft.com/office/drawing/2014/main" id="{0FB06778-96CB-87F5-D084-2C8F860982B6}"/>
              </a:ext>
            </a:extLst>
          </p:cNvPr>
          <p:cNvPicPr>
            <a:picLocks noChangeAspect="1"/>
          </p:cNvPicPr>
          <p:nvPr/>
        </p:nvPicPr>
        <p:blipFill>
          <a:blip r:embed="rId6"/>
          <a:stretch>
            <a:fillRect/>
          </a:stretch>
        </p:blipFill>
        <p:spPr>
          <a:xfrm>
            <a:off x="638961" y="2609879"/>
            <a:ext cx="4688594" cy="3728004"/>
          </a:xfrm>
          <a:prstGeom prst="rect">
            <a:avLst/>
          </a:prstGeom>
        </p:spPr>
      </p:pic>
    </p:spTree>
    <p:extLst>
      <p:ext uri="{BB962C8B-B14F-4D97-AF65-F5344CB8AC3E}">
        <p14:creationId xmlns:p14="http://schemas.microsoft.com/office/powerpoint/2010/main" val="8082428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3"/>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LOGISTIC REGRESSION</a:t>
            </a:r>
            <a:endParaRPr/>
          </a:p>
        </p:txBody>
      </p:sp>
      <p:sp>
        <p:nvSpPr>
          <p:cNvPr id="253" name="Google Shape;253;p23"/>
          <p:cNvSpPr txBox="1">
            <a:spLocks noGrp="1"/>
          </p:cNvSpPr>
          <p:nvPr>
            <p:ph type="body" idx="1"/>
          </p:nvPr>
        </p:nvSpPr>
        <p:spPr>
          <a:xfrm>
            <a:off x="581193" y="1451112"/>
            <a:ext cx="7291220" cy="5406887"/>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110000"/>
              </a:lnSpc>
              <a:spcBef>
                <a:spcPts val="0"/>
              </a:spcBef>
              <a:spcAft>
                <a:spcPts val="0"/>
              </a:spcAft>
              <a:buSzPct val="91999"/>
              <a:buNone/>
            </a:pPr>
            <a:r>
              <a:rPr lang="en-US" sz="1900" b="1" dirty="0"/>
              <a:t>Problem Types:</a:t>
            </a:r>
            <a:endParaRPr dirty="0"/>
          </a:p>
          <a:p>
            <a:pPr marL="630000" lvl="1" indent="-306029" algn="l" rtl="0">
              <a:spcBef>
                <a:spcPts val="951"/>
              </a:spcBef>
              <a:spcAft>
                <a:spcPts val="0"/>
              </a:spcAft>
              <a:buSzPct val="91999"/>
              <a:buChar char="◼"/>
            </a:pPr>
            <a:r>
              <a:rPr lang="en-US" sz="1900" dirty="0">
                <a:solidFill>
                  <a:srgbClr val="0E0E0E"/>
                </a:solidFill>
              </a:rPr>
              <a:t>Binary Classification: Predicts one of two possible outcomes (e.g., spam vs. non-spam emails).</a:t>
            </a:r>
            <a:endParaRPr dirty="0"/>
          </a:p>
          <a:p>
            <a:pPr marL="630000" lvl="1" indent="-306029" algn="l" rtl="0">
              <a:spcBef>
                <a:spcPts val="1500"/>
              </a:spcBef>
              <a:spcAft>
                <a:spcPts val="0"/>
              </a:spcAft>
              <a:buSzPct val="91999"/>
              <a:buChar char="◼"/>
            </a:pPr>
            <a:r>
              <a:rPr lang="en-US" sz="1900" dirty="0">
                <a:solidFill>
                  <a:srgbClr val="0E0E0E"/>
                </a:solidFill>
              </a:rPr>
              <a:t>Multi-Class Classification: Extended by using techniques like One-vs-Rest or </a:t>
            </a:r>
            <a:r>
              <a:rPr lang="en-US" sz="1900" dirty="0" err="1">
                <a:solidFill>
                  <a:srgbClr val="0E0E0E"/>
                </a:solidFill>
              </a:rPr>
              <a:t>Softmax</a:t>
            </a:r>
            <a:r>
              <a:rPr lang="en-US" sz="1900" dirty="0">
                <a:solidFill>
                  <a:srgbClr val="0E0E0E"/>
                </a:solidFill>
              </a:rPr>
              <a:t> for handling multiple classes.</a:t>
            </a:r>
            <a:endParaRPr dirty="0"/>
          </a:p>
          <a:p>
            <a:pPr marL="0" lvl="0" indent="0" algn="l" rtl="0">
              <a:lnSpc>
                <a:spcPct val="110000"/>
              </a:lnSpc>
              <a:spcBef>
                <a:spcPts val="951"/>
              </a:spcBef>
              <a:spcAft>
                <a:spcPts val="0"/>
              </a:spcAft>
              <a:buSzPct val="91999"/>
              <a:buNone/>
            </a:pPr>
            <a:r>
              <a:rPr lang="en-US" sz="1900" b="1" dirty="0">
                <a:solidFill>
                  <a:srgbClr val="0E0E0E"/>
                </a:solidFill>
              </a:rPr>
              <a:t>Advantages:</a:t>
            </a:r>
            <a:endParaRPr sz="2000" dirty="0">
              <a:solidFill>
                <a:srgbClr val="0E0E0E"/>
              </a:solidFill>
            </a:endParaRPr>
          </a:p>
          <a:p>
            <a:pPr marL="630000" lvl="1" indent="-306029" algn="l" rtl="0">
              <a:spcBef>
                <a:spcPts val="1500"/>
              </a:spcBef>
              <a:spcAft>
                <a:spcPts val="0"/>
              </a:spcAft>
              <a:buSzPct val="92000"/>
              <a:buChar char="◼"/>
            </a:pPr>
            <a:r>
              <a:rPr lang="en-US" sz="1700" b="1" dirty="0">
                <a:solidFill>
                  <a:srgbClr val="0E0E0E"/>
                </a:solidFill>
              </a:rPr>
              <a:t>Simplicity</a:t>
            </a:r>
            <a:r>
              <a:rPr lang="en-US" sz="1700" dirty="0">
                <a:solidFill>
                  <a:srgbClr val="0E0E0E"/>
                </a:solidFill>
              </a:rPr>
              <a:t>: Easy to understand and implement.</a:t>
            </a:r>
            <a:endParaRPr dirty="0"/>
          </a:p>
          <a:p>
            <a:pPr marL="630000" lvl="1" indent="-306029" algn="l" rtl="0">
              <a:spcBef>
                <a:spcPts val="1500"/>
              </a:spcBef>
              <a:spcAft>
                <a:spcPts val="0"/>
              </a:spcAft>
              <a:buSzPct val="92000"/>
              <a:buChar char="◼"/>
            </a:pPr>
            <a:r>
              <a:rPr lang="en-US" sz="1700" b="1" dirty="0">
                <a:solidFill>
                  <a:srgbClr val="0E0E0E"/>
                </a:solidFill>
              </a:rPr>
              <a:t>Interpretability</a:t>
            </a:r>
            <a:r>
              <a:rPr lang="en-US" sz="1700" dirty="0">
                <a:solidFill>
                  <a:srgbClr val="0E0E0E"/>
                </a:solidFill>
              </a:rPr>
              <a:t>: Weights provide insights into feature importance.</a:t>
            </a:r>
            <a:endParaRPr dirty="0"/>
          </a:p>
          <a:p>
            <a:pPr marL="630000" lvl="1" indent="-306029" algn="l" rtl="0">
              <a:spcBef>
                <a:spcPts val="1500"/>
              </a:spcBef>
              <a:spcAft>
                <a:spcPts val="0"/>
              </a:spcAft>
              <a:buSzPct val="92000"/>
              <a:buChar char="◼"/>
            </a:pPr>
            <a:r>
              <a:rPr lang="en-US" sz="1700" b="1" dirty="0">
                <a:solidFill>
                  <a:srgbClr val="0E0E0E"/>
                </a:solidFill>
              </a:rPr>
              <a:t>Probabilistic Outputs</a:t>
            </a:r>
            <a:r>
              <a:rPr lang="en-US" sz="1700" dirty="0">
                <a:solidFill>
                  <a:srgbClr val="0E0E0E"/>
                </a:solidFill>
              </a:rPr>
              <a:t>: Predicts probabilities for confidence estimation.</a:t>
            </a:r>
            <a:endParaRPr dirty="0"/>
          </a:p>
          <a:p>
            <a:pPr marL="0" lvl="0" indent="0" algn="l" rtl="0">
              <a:lnSpc>
                <a:spcPct val="110000"/>
              </a:lnSpc>
              <a:spcBef>
                <a:spcPts val="951"/>
              </a:spcBef>
              <a:spcAft>
                <a:spcPts val="0"/>
              </a:spcAft>
              <a:buSzPct val="91999"/>
              <a:buNone/>
            </a:pPr>
            <a:r>
              <a:rPr lang="en-US" sz="1900" b="1" dirty="0">
                <a:solidFill>
                  <a:srgbClr val="0E0E0E"/>
                </a:solidFill>
              </a:rPr>
              <a:t>Limitations:</a:t>
            </a:r>
            <a:endParaRPr sz="2000" dirty="0">
              <a:solidFill>
                <a:srgbClr val="0E0E0E"/>
              </a:solidFill>
            </a:endParaRPr>
          </a:p>
          <a:p>
            <a:pPr marL="630000" lvl="1" indent="-306029" algn="l" rtl="0">
              <a:spcBef>
                <a:spcPts val="1500"/>
              </a:spcBef>
              <a:spcAft>
                <a:spcPts val="0"/>
              </a:spcAft>
              <a:buSzPct val="92000"/>
              <a:buChar char="◼"/>
            </a:pPr>
            <a:r>
              <a:rPr lang="en-US" sz="1700" b="1" dirty="0">
                <a:solidFill>
                  <a:srgbClr val="0E0E0E"/>
                </a:solidFill>
              </a:rPr>
              <a:t>Linearity</a:t>
            </a:r>
            <a:r>
              <a:rPr lang="en-US" sz="1700" dirty="0">
                <a:solidFill>
                  <a:srgbClr val="0E0E0E"/>
                </a:solidFill>
              </a:rPr>
              <a:t>: Assumes a linear relationship between input features and log-odds of the outcome.</a:t>
            </a:r>
            <a:endParaRPr dirty="0"/>
          </a:p>
          <a:p>
            <a:pPr marL="630000" lvl="1" indent="-306029" algn="l" rtl="0">
              <a:spcBef>
                <a:spcPts val="1500"/>
              </a:spcBef>
              <a:spcAft>
                <a:spcPts val="0"/>
              </a:spcAft>
              <a:buSzPct val="92000"/>
              <a:buChar char="◼"/>
            </a:pPr>
            <a:r>
              <a:rPr lang="en-US" sz="1700" b="1" dirty="0">
                <a:solidFill>
                  <a:srgbClr val="0E0E0E"/>
                </a:solidFill>
              </a:rPr>
              <a:t>Outliers</a:t>
            </a:r>
            <a:r>
              <a:rPr lang="en-US" sz="1700" dirty="0">
                <a:solidFill>
                  <a:srgbClr val="0E0E0E"/>
                </a:solidFill>
              </a:rPr>
              <a:t>: Sensitive to outliers; regularization helps mitigate this.</a:t>
            </a:r>
            <a:endParaRPr dirty="0"/>
          </a:p>
          <a:p>
            <a:pPr marL="630000" lvl="1" indent="-306029" algn="l" rtl="0">
              <a:spcBef>
                <a:spcPts val="1500"/>
              </a:spcBef>
              <a:spcAft>
                <a:spcPts val="0"/>
              </a:spcAft>
              <a:buSzPct val="92000"/>
              <a:buChar char="◼"/>
            </a:pPr>
            <a:r>
              <a:rPr lang="en-US" sz="1700" b="1" dirty="0">
                <a:solidFill>
                  <a:srgbClr val="0E0E0E"/>
                </a:solidFill>
              </a:rPr>
              <a:t>Multicollinearity</a:t>
            </a:r>
            <a:r>
              <a:rPr lang="en-US" sz="1700" dirty="0">
                <a:solidFill>
                  <a:srgbClr val="0E0E0E"/>
                </a:solidFill>
              </a:rPr>
              <a:t>: Correlated features can reduce interpretability.</a:t>
            </a:r>
            <a:endParaRPr dirty="0"/>
          </a:p>
          <a:p>
            <a:pPr marL="306000" lvl="0" indent="-203356" algn="l" rtl="0">
              <a:lnSpc>
                <a:spcPct val="110000"/>
              </a:lnSpc>
              <a:spcBef>
                <a:spcPts val="1500"/>
              </a:spcBef>
              <a:spcAft>
                <a:spcPts val="0"/>
              </a:spcAft>
              <a:buSzPct val="91999"/>
              <a:buNone/>
            </a:pPr>
            <a:endParaRPr sz="1900" dirty="0">
              <a:solidFill>
                <a:srgbClr val="0E0E0E"/>
              </a:solidFill>
            </a:endParaRPr>
          </a:p>
          <a:p>
            <a:pPr marL="630000" lvl="1" indent="-219538" algn="l" rtl="0">
              <a:spcBef>
                <a:spcPts val="896"/>
              </a:spcBef>
              <a:spcAft>
                <a:spcPts val="0"/>
              </a:spcAft>
              <a:buSzPct val="92000"/>
              <a:buNone/>
            </a:pPr>
            <a:endParaRPr sz="1600" b="1" dirty="0"/>
          </a:p>
        </p:txBody>
      </p:sp>
      <p:sp>
        <p:nvSpPr>
          <p:cNvPr id="254" name="Google Shape;254;p23"/>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pic>
        <p:nvPicPr>
          <p:cNvPr id="255" name="Google Shape;255;p23" descr="Logistic Regression: A Simplified Approach Using Python | by Surya Remanan  | Towards Data Science"/>
          <p:cNvPicPr preferRelativeResize="0"/>
          <p:nvPr/>
        </p:nvPicPr>
        <p:blipFill rotWithShape="1">
          <a:blip r:embed="rId3">
            <a:alphaModFix/>
          </a:blip>
          <a:srcRect r="6452" b="4386"/>
          <a:stretch/>
        </p:blipFill>
        <p:spPr>
          <a:xfrm>
            <a:off x="7639050" y="2143125"/>
            <a:ext cx="4419600" cy="2871788"/>
          </a:xfrm>
          <a:prstGeom prst="rect">
            <a:avLst/>
          </a:prstGeom>
          <a:noFill/>
          <a:ln>
            <a:noFill/>
          </a:ln>
        </p:spPr>
      </p:pic>
      <p:sp>
        <p:nvSpPr>
          <p:cNvPr id="256" name="Google Shape;256;p23"/>
          <p:cNvSpPr txBox="1"/>
          <p:nvPr/>
        </p:nvSpPr>
        <p:spPr>
          <a:xfrm>
            <a:off x="8080818" y="5127387"/>
            <a:ext cx="3923347"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Libre Franklin"/>
                <a:ea typeface="Libre Franklin"/>
                <a:cs typeface="Libre Franklin"/>
                <a:sym typeface="Libre Franklin"/>
              </a:rPr>
              <a:t>Not suitable for predicting continuous values…ie “regression” problems.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0"/>
        <p:cNvGrpSpPr/>
        <p:nvPr/>
      </p:nvGrpSpPr>
      <p:grpSpPr>
        <a:xfrm>
          <a:off x="0" y="0"/>
          <a:ext cx="0" cy="0"/>
          <a:chOff x="0" y="0"/>
          <a:chExt cx="0" cy="0"/>
        </a:xfrm>
      </p:grpSpPr>
      <p:sp>
        <p:nvSpPr>
          <p:cNvPr id="261" name="Google Shape;261;p24"/>
          <p:cNvSpPr/>
          <p:nvPr/>
        </p:nvSpPr>
        <p:spPr>
          <a:xfrm>
            <a:off x="446534" y="457200"/>
            <a:ext cx="3703320" cy="94997"/>
          </a:xfrm>
          <a:prstGeom prst="rect">
            <a:avLst/>
          </a:prstGeom>
          <a:solidFill>
            <a:srgbClr val="4653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62" name="Google Shape;262;p24"/>
          <p:cNvSpPr/>
          <p:nvPr/>
        </p:nvSpPr>
        <p:spPr>
          <a:xfrm>
            <a:off x="8042147" y="453643"/>
            <a:ext cx="3703320" cy="98554"/>
          </a:xfrm>
          <a:prstGeom prst="rect">
            <a:avLst/>
          </a:prstGeom>
          <a:solidFill>
            <a:srgbClr val="969FA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63" name="Google Shape;263;p24"/>
          <p:cNvSpPr/>
          <p:nvPr/>
        </p:nvSpPr>
        <p:spPr>
          <a:xfrm>
            <a:off x="4241830" y="457200"/>
            <a:ext cx="3703320" cy="9144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64" name="Google Shape;264;p24"/>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pic>
        <p:nvPicPr>
          <p:cNvPr id="265" name="Google Shape;265;p24"/>
          <p:cNvPicPr preferRelativeResize="0"/>
          <p:nvPr/>
        </p:nvPicPr>
        <p:blipFill rotWithShape="1">
          <a:blip r:embed="rId3">
            <a:alphaModFix/>
          </a:blip>
          <a:srcRect t="2828"/>
          <a:stretch/>
        </p:blipFill>
        <p:spPr>
          <a:xfrm>
            <a:off x="3128963" y="243220"/>
            <a:ext cx="5907770" cy="6343318"/>
          </a:xfrm>
          <a:prstGeom prst="rect">
            <a:avLst/>
          </a:prstGeom>
          <a:noFill/>
          <a:ln>
            <a:noFill/>
          </a:ln>
        </p:spPr>
      </p:pic>
      <p:sp>
        <p:nvSpPr>
          <p:cNvPr id="266" name="Google Shape;266;p24"/>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6"/>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dirty="0"/>
              <a:t>K-NEAREST NEIGHBORS (KNN)</a:t>
            </a:r>
            <a:endParaRPr dirty="0"/>
          </a:p>
        </p:txBody>
      </p:sp>
      <p:sp>
        <p:nvSpPr>
          <p:cNvPr id="111" name="Google Shape;111;p6"/>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112" name="Google Shape;112;p6"/>
          <p:cNvSpPr txBox="1">
            <a:spLocks noGrp="1"/>
          </p:cNvSpPr>
          <p:nvPr>
            <p:ph type="body" idx="1"/>
          </p:nvPr>
        </p:nvSpPr>
        <p:spPr>
          <a:xfrm>
            <a:off x="581193" y="1451112"/>
            <a:ext cx="7091196" cy="5337927"/>
          </a:xfrm>
          <a:prstGeom prst="rect">
            <a:avLst/>
          </a:prstGeom>
          <a:noFill/>
          <a:ln>
            <a:noFill/>
          </a:ln>
        </p:spPr>
        <p:txBody>
          <a:bodyPr spcFirstLastPara="1" wrap="square" lIns="91425" tIns="45700" rIns="91425" bIns="45700" anchor="t" anchorCtr="0">
            <a:normAutofit/>
          </a:bodyPr>
          <a:lstStyle/>
          <a:p>
            <a:pPr marL="285750" indent="-285750">
              <a:spcBef>
                <a:spcPts val="0"/>
              </a:spcBef>
              <a:buSzPct val="92000"/>
            </a:pPr>
            <a:r>
              <a:rPr lang="en-US" b="1" dirty="0"/>
              <a:t>K-Nearest Neighbors (KNN) </a:t>
            </a:r>
            <a:r>
              <a:rPr lang="en-US" dirty="0"/>
              <a:t>is a </a:t>
            </a:r>
            <a:r>
              <a:rPr lang="en-US" b="1" dirty="0"/>
              <a:t>non-parametric</a:t>
            </a:r>
            <a:r>
              <a:rPr lang="en-US" dirty="0"/>
              <a:t>, </a:t>
            </a:r>
            <a:r>
              <a:rPr lang="en-US" b="1" dirty="0"/>
              <a:t>instance-based</a:t>
            </a:r>
            <a:r>
              <a:rPr lang="en-US" dirty="0"/>
              <a:t> learning algorithm used for classification and regression</a:t>
            </a:r>
          </a:p>
          <a:p>
            <a:pPr marL="285750" indent="-285750">
              <a:spcBef>
                <a:spcPts val="0"/>
              </a:spcBef>
              <a:buSzPct val="92000"/>
            </a:pPr>
            <a:endParaRPr lang="en-US" b="1" dirty="0">
              <a:solidFill>
                <a:srgbClr val="0E0E0E"/>
              </a:solidFill>
            </a:endParaRPr>
          </a:p>
          <a:p>
            <a:pPr marL="285750" indent="-285750">
              <a:spcBef>
                <a:spcPts val="0"/>
              </a:spcBef>
              <a:buSzPct val="92000"/>
            </a:pPr>
            <a:r>
              <a:rPr lang="en-US" b="1" dirty="0">
                <a:solidFill>
                  <a:srgbClr val="0E0E0E"/>
                </a:solidFill>
              </a:rPr>
              <a:t>(KNN)</a:t>
            </a:r>
            <a:r>
              <a:rPr lang="en-US" dirty="0">
                <a:solidFill>
                  <a:srgbClr val="0E0E0E"/>
                </a:solidFill>
              </a:rPr>
              <a:t> algorithm is considered a </a:t>
            </a:r>
            <a:r>
              <a:rPr lang="en-US" b="1" dirty="0">
                <a:solidFill>
                  <a:srgbClr val="0E0E0E"/>
                </a:solidFill>
              </a:rPr>
              <a:t>supervised learning</a:t>
            </a:r>
            <a:r>
              <a:rPr lang="en-US" dirty="0">
                <a:solidFill>
                  <a:srgbClr val="0E0E0E"/>
                </a:solidFill>
              </a:rPr>
              <a:t> algorithm because it uses labeled training data to make predictions about new, unseen data points. </a:t>
            </a:r>
            <a:endParaRPr lang="en-US" dirty="0"/>
          </a:p>
          <a:p>
            <a:pPr marL="285750" indent="-285750">
              <a:spcBef>
                <a:spcPts val="0"/>
              </a:spcBef>
              <a:buSzPct val="92000"/>
            </a:pPr>
            <a:endParaRPr lang="en-US" b="1" dirty="0">
              <a:solidFill>
                <a:srgbClr val="0E0E0E"/>
              </a:solidFill>
            </a:endParaRPr>
          </a:p>
          <a:p>
            <a:pPr marL="285750" indent="-285750">
              <a:spcBef>
                <a:spcPts val="0"/>
              </a:spcBef>
              <a:buSzPct val="92000"/>
            </a:pPr>
            <a:r>
              <a:rPr lang="en-US" b="1" dirty="0">
                <a:solidFill>
                  <a:srgbClr val="0E0E0E"/>
                </a:solidFill>
              </a:rPr>
              <a:t>Main Idea: </a:t>
            </a:r>
            <a:r>
              <a:rPr lang="en-US" dirty="0">
                <a:solidFill>
                  <a:srgbClr val="0E0E0E"/>
                </a:solidFill>
              </a:rPr>
              <a:t>When given a new data point, KNN looks at the </a:t>
            </a:r>
            <a:r>
              <a:rPr lang="en-US" i="1" dirty="0">
                <a:solidFill>
                  <a:srgbClr val="000000"/>
                </a:solidFill>
              </a:rPr>
              <a:t>k</a:t>
            </a:r>
            <a:r>
              <a:rPr lang="en-US" dirty="0">
                <a:solidFill>
                  <a:srgbClr val="000000"/>
                </a:solidFill>
              </a:rPr>
              <a:t> </a:t>
            </a:r>
            <a:r>
              <a:rPr lang="en-US" dirty="0">
                <a:solidFill>
                  <a:srgbClr val="0E0E0E"/>
                </a:solidFill>
              </a:rPr>
              <a:t>closest data points in the training set (neighbors) and makes predictions based on their labels.</a:t>
            </a:r>
            <a:endParaRPr dirty="0"/>
          </a:p>
          <a:p>
            <a:pPr marL="285750" indent="-285750">
              <a:spcBef>
                <a:spcPts val="1500"/>
              </a:spcBef>
              <a:buSzPct val="92000"/>
            </a:pPr>
            <a:r>
              <a:rPr lang="en-US" dirty="0">
                <a:solidFill>
                  <a:srgbClr val="0E0E0E"/>
                </a:solidFill>
              </a:rPr>
              <a:t>Instead of building a mathematical model or decision boundary during training, KNN stores the labeled training data.</a:t>
            </a:r>
            <a:endParaRPr dirty="0"/>
          </a:p>
          <a:p>
            <a:pPr marL="0" lvl="0" indent="0" algn="l" rtl="0">
              <a:lnSpc>
                <a:spcPct val="110000"/>
              </a:lnSpc>
              <a:spcBef>
                <a:spcPts val="1500"/>
              </a:spcBef>
              <a:spcAft>
                <a:spcPts val="0"/>
              </a:spcAft>
              <a:buSzPct val="92000"/>
              <a:buNone/>
            </a:pPr>
            <a:endParaRPr dirty="0">
              <a:solidFill>
                <a:srgbClr val="0E0E0E"/>
              </a:solidFill>
            </a:endParaRPr>
          </a:p>
        </p:txBody>
      </p:sp>
      <p:pic>
        <p:nvPicPr>
          <p:cNvPr id="113" name="Google Shape;113;p6" descr="KNN (K-Nearest Neighbors) #1. How it works? | by Italo José | Towards Data  Science"/>
          <p:cNvPicPr preferRelativeResize="0"/>
          <p:nvPr/>
        </p:nvPicPr>
        <p:blipFill rotWithShape="1">
          <a:blip r:embed="rId3">
            <a:alphaModFix/>
          </a:blip>
          <a:srcRect/>
          <a:stretch/>
        </p:blipFill>
        <p:spPr>
          <a:xfrm>
            <a:off x="7452836" y="1863588"/>
            <a:ext cx="4739164" cy="35433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2">
                                            <p:txEl>
                                              <p:pRg st="5" end="5"/>
                                            </p:txEl>
                                          </p:spTgt>
                                        </p:tgtEl>
                                        <p:attrNameLst>
                                          <p:attrName>style.visibility</p:attrName>
                                        </p:attrNameLst>
                                      </p:cBhvr>
                                      <p:to>
                                        <p:strVal val="visible"/>
                                      </p:to>
                                    </p:set>
                                    <p:animEffect transition="in" filter="fade">
                                      <p:cBhvr>
                                        <p:cTn id="7" dur="500"/>
                                        <p:tgtEl>
                                          <p:spTgt spid="11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EA4B5-1755-9125-16C8-98DC91F6B963}"/>
              </a:ext>
            </a:extLst>
          </p:cNvPr>
          <p:cNvSpPr>
            <a:spLocks noGrp="1"/>
          </p:cNvSpPr>
          <p:nvPr>
            <p:ph type="title"/>
          </p:nvPr>
        </p:nvSpPr>
        <p:spPr>
          <a:xfrm>
            <a:off x="581192" y="705124"/>
            <a:ext cx="11029616" cy="1189554"/>
          </a:xfrm>
        </p:spPr>
        <p:txBody>
          <a:bodyPr wrap="square" anchor="ctr">
            <a:normAutofit/>
          </a:bodyPr>
          <a:lstStyle/>
          <a:p>
            <a:r>
              <a:rPr lang="en-US" dirty="0"/>
              <a:t>K-NN Algorithm</a:t>
            </a:r>
          </a:p>
        </p:txBody>
      </p:sp>
      <p:sp>
        <p:nvSpPr>
          <p:cNvPr id="7" name="Slide Number Placeholder 6">
            <a:extLst>
              <a:ext uri="{FF2B5EF4-FFF2-40B4-BE49-F238E27FC236}">
                <a16:creationId xmlns:a16="http://schemas.microsoft.com/office/drawing/2014/main" id="{B7B28120-49A0-3C7E-6774-D25D117B4945}"/>
              </a:ext>
            </a:extLst>
          </p:cNvPr>
          <p:cNvSpPr>
            <a:spLocks noGrp="1"/>
          </p:cNvSpPr>
          <p:nvPr>
            <p:ph type="sldNum" idx="12"/>
          </p:nvPr>
        </p:nvSpPr>
        <p:spPr>
          <a:xfrm>
            <a:off x="10558300" y="6423914"/>
            <a:ext cx="1052510" cy="365125"/>
          </a:xfrm>
        </p:spPr>
        <p:txBody>
          <a:bodyPr wrap="square" anchor="ctr">
            <a:normAutofit/>
          </a:bodyPr>
          <a:lstStyle/>
          <a:p>
            <a:pPr marL="0" lvl="0" indent="0" rtl="0">
              <a:spcBef>
                <a:spcPts val="0"/>
              </a:spcBef>
              <a:spcAft>
                <a:spcPts val="600"/>
              </a:spcAft>
              <a:buNone/>
            </a:pPr>
            <a:fld id="{00000000-1234-1234-1234-123412341234}" type="slidenum">
              <a:rPr lang="en-US" smtClean="0"/>
              <a:pPr marL="0" lvl="0" indent="0" rtl="0">
                <a:spcBef>
                  <a:spcPts val="0"/>
                </a:spcBef>
                <a:spcAft>
                  <a:spcPts val="600"/>
                </a:spcAft>
                <a:buNone/>
              </a:pPr>
              <a:t>4</a:t>
            </a:fld>
            <a:endParaRPr lang="en-US"/>
          </a:p>
        </p:txBody>
      </p:sp>
      <p:sp>
        <p:nvSpPr>
          <p:cNvPr id="8" name="Text Placeholder 7">
            <a:extLst>
              <a:ext uri="{FF2B5EF4-FFF2-40B4-BE49-F238E27FC236}">
                <a16:creationId xmlns:a16="http://schemas.microsoft.com/office/drawing/2014/main" id="{734E3501-4A7A-D56E-CFBD-7DDEEE010C35}"/>
              </a:ext>
            </a:extLst>
          </p:cNvPr>
          <p:cNvSpPr>
            <a:spLocks noGrp="1"/>
          </p:cNvSpPr>
          <p:nvPr>
            <p:ph type="body" idx="4294967295"/>
          </p:nvPr>
        </p:nvSpPr>
        <p:spPr>
          <a:xfrm>
            <a:off x="581192" y="2085178"/>
            <a:ext cx="5324308" cy="4352544"/>
          </a:xfrm>
        </p:spPr>
        <p:txBody>
          <a:bodyPr anchor="t">
            <a:normAutofit/>
          </a:bodyPr>
          <a:lstStyle/>
          <a:p>
            <a:pPr marL="0" lvl="0" indent="0">
              <a:spcBef>
                <a:spcPts val="0"/>
              </a:spcBef>
              <a:spcAft>
                <a:spcPts val="600"/>
              </a:spcAft>
              <a:buClr>
                <a:srgbClr val="000000"/>
              </a:buClr>
              <a:buSzPct val="92000"/>
              <a:buFont typeface="Arial"/>
              <a:buNone/>
            </a:pPr>
            <a:r>
              <a:rPr lang="en-US" b="1" i="0" u="none" strike="noStrike" cap="none" dirty="0"/>
              <a:t>Steps:</a:t>
            </a:r>
          </a:p>
          <a:p>
            <a:pPr marL="324000" lvl="1" indent="0">
              <a:spcBef>
                <a:spcPts val="0"/>
              </a:spcBef>
              <a:spcAft>
                <a:spcPts val="600"/>
              </a:spcAft>
              <a:buClr>
                <a:srgbClr val="000000"/>
              </a:buClr>
              <a:buSzPct val="91999"/>
              <a:buFont typeface="Arial"/>
              <a:buNone/>
            </a:pPr>
            <a:r>
              <a:rPr lang="en-US" sz="1700" b="0" i="0" u="none" strike="noStrike" cap="none" dirty="0"/>
              <a:t>1. Calculate the distance between the new point and all training points.</a:t>
            </a:r>
          </a:p>
          <a:p>
            <a:pPr marL="324000" lvl="1" indent="0">
              <a:spcBef>
                <a:spcPts val="0"/>
              </a:spcBef>
              <a:spcAft>
                <a:spcPts val="600"/>
              </a:spcAft>
              <a:buClr>
                <a:srgbClr val="000000"/>
              </a:buClr>
              <a:buSzPct val="91999"/>
              <a:buFont typeface="Arial"/>
              <a:buNone/>
            </a:pPr>
            <a:r>
              <a:rPr lang="en-US" sz="1700" b="0" i="0" u="none" strike="noStrike" cap="none" dirty="0"/>
              <a:t>2. Sort the distances and find the  k  nearest neighbors.</a:t>
            </a:r>
          </a:p>
          <a:p>
            <a:pPr marL="324000" lvl="1" indent="0">
              <a:spcBef>
                <a:spcPts val="0"/>
              </a:spcBef>
              <a:spcAft>
                <a:spcPts val="600"/>
              </a:spcAft>
              <a:buClr>
                <a:srgbClr val="000000"/>
              </a:buClr>
              <a:buSzPct val="91999"/>
              <a:buFont typeface="Arial"/>
              <a:buNone/>
            </a:pPr>
            <a:r>
              <a:rPr lang="en-US" sz="1700" b="0" i="0" u="none" strike="noStrike" cap="none" dirty="0"/>
              <a:t>3. Predict the label based on the neighbors.</a:t>
            </a:r>
          </a:p>
          <a:p>
            <a:pPr marL="324000" lvl="1" indent="0">
              <a:spcBef>
                <a:spcPts val="0"/>
              </a:spcBef>
              <a:spcAft>
                <a:spcPts val="600"/>
              </a:spcAft>
              <a:buClr>
                <a:srgbClr val="000000"/>
              </a:buClr>
              <a:buSzPct val="91999"/>
              <a:buFont typeface="Arial"/>
              <a:buNone/>
            </a:pPr>
            <a:endParaRPr lang="en-US" sz="1700" b="0" i="0" u="none" strike="noStrike" cap="none" dirty="0"/>
          </a:p>
          <a:p>
            <a:pPr marL="630000" lvl="1" indent="-306029">
              <a:spcBef>
                <a:spcPts val="0"/>
              </a:spcBef>
              <a:spcAft>
                <a:spcPts val="600"/>
              </a:spcAft>
              <a:buClr>
                <a:srgbClr val="000000"/>
              </a:buClr>
              <a:buSzPct val="91999"/>
              <a:buFont typeface="Arial"/>
            </a:pPr>
            <a:r>
              <a:rPr lang="en-US" sz="1700" b="0" i="0" u="none" strike="noStrike" cap="none" dirty="0"/>
              <a:t>For classification, the majority label among the neighbors is chosen.</a:t>
            </a:r>
          </a:p>
          <a:p>
            <a:pPr marL="630000" lvl="1" indent="-306029">
              <a:spcBef>
                <a:spcPts val="0"/>
              </a:spcBef>
              <a:spcAft>
                <a:spcPts val="600"/>
              </a:spcAft>
              <a:buClr>
                <a:srgbClr val="000000"/>
              </a:buClr>
              <a:buSzPct val="91999"/>
              <a:buFont typeface="Arial"/>
            </a:pPr>
            <a:r>
              <a:rPr lang="en-US" sz="1700" b="0" i="0" u="none" strike="noStrike" cap="none" dirty="0"/>
              <a:t>For regression, the average of the neighbors’ values is used.</a:t>
            </a:r>
          </a:p>
          <a:p>
            <a:pPr marL="324000" lvl="1" indent="0">
              <a:spcBef>
                <a:spcPts val="0"/>
              </a:spcBef>
              <a:spcAft>
                <a:spcPts val="600"/>
              </a:spcAft>
              <a:buClr>
                <a:srgbClr val="000000"/>
              </a:buClr>
              <a:buSzPct val="91999"/>
              <a:buFont typeface="Arial"/>
              <a:buNone/>
            </a:pPr>
            <a:endParaRPr lang="en-US" sz="1700" b="0" i="0" u="none" strike="noStrike" cap="none" dirty="0"/>
          </a:p>
          <a:p>
            <a:pPr>
              <a:spcBef>
                <a:spcPts val="0"/>
              </a:spcBef>
              <a:spcAft>
                <a:spcPts val="600"/>
              </a:spcAft>
              <a:buClr>
                <a:srgbClr val="000000"/>
              </a:buClr>
              <a:buFont typeface="Arial"/>
            </a:pPr>
            <a:endParaRPr lang="en-US" b="0" i="0" u="none" strike="noStrike" cap="none" dirty="0"/>
          </a:p>
        </p:txBody>
      </p:sp>
      <p:pic>
        <p:nvPicPr>
          <p:cNvPr id="9" name="Google Shape;113;p6" descr="KNN (K-Nearest Neighbors) #1. How it works? | by Italo José | Towards Data  Science">
            <a:extLst>
              <a:ext uri="{FF2B5EF4-FFF2-40B4-BE49-F238E27FC236}">
                <a16:creationId xmlns:a16="http://schemas.microsoft.com/office/drawing/2014/main" id="{9235544B-CD1D-8290-B9EF-902590426B63}"/>
              </a:ext>
            </a:extLst>
          </p:cNvPr>
          <p:cNvPicPr preferRelativeResize="0"/>
          <p:nvPr/>
        </p:nvPicPr>
        <p:blipFill rotWithShape="1">
          <a:blip r:embed="rId2"/>
          <a:srcRect l="8540"/>
          <a:stretch>
            <a:fillRect/>
          </a:stretch>
        </p:blipFill>
        <p:spPr>
          <a:xfrm>
            <a:off x="6286500" y="2085178"/>
            <a:ext cx="5324308" cy="4352544"/>
          </a:xfrm>
          <a:prstGeom prst="rect">
            <a:avLst/>
          </a:prstGeom>
          <a:noFill/>
          <a:ln>
            <a:noFill/>
          </a:ln>
        </p:spPr>
      </p:pic>
    </p:spTree>
    <p:extLst>
      <p:ext uri="{BB962C8B-B14F-4D97-AF65-F5344CB8AC3E}">
        <p14:creationId xmlns:p14="http://schemas.microsoft.com/office/powerpoint/2010/main" val="1149556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8"/>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K-NN SUMMARY</a:t>
            </a:r>
            <a:endParaRPr/>
          </a:p>
        </p:txBody>
      </p:sp>
      <p:sp>
        <p:nvSpPr>
          <p:cNvPr id="127" name="Google Shape;127;p8"/>
          <p:cNvSpPr txBox="1">
            <a:spLocks noGrp="1"/>
          </p:cNvSpPr>
          <p:nvPr>
            <p:ph type="body" idx="1"/>
          </p:nvPr>
        </p:nvSpPr>
        <p:spPr>
          <a:xfrm>
            <a:off x="581192" y="1451113"/>
            <a:ext cx="5899121" cy="4849103"/>
          </a:xfrm>
          <a:prstGeom prst="rect">
            <a:avLst/>
          </a:prstGeom>
          <a:noFill/>
          <a:ln>
            <a:noFill/>
          </a:ln>
        </p:spPr>
        <p:txBody>
          <a:bodyPr spcFirstLastPara="1" wrap="square" lIns="91425" tIns="45700" rIns="91425" bIns="45700" anchor="ctr" anchorCtr="0">
            <a:normAutofit fontScale="92500" lnSpcReduction="10000"/>
          </a:bodyPr>
          <a:lstStyle/>
          <a:p>
            <a:pPr marL="0" lvl="0" indent="0" algn="l" rtl="0">
              <a:lnSpc>
                <a:spcPct val="110000"/>
              </a:lnSpc>
              <a:spcBef>
                <a:spcPts val="0"/>
              </a:spcBef>
              <a:spcAft>
                <a:spcPts val="0"/>
              </a:spcAft>
              <a:buSzPts val="1564"/>
              <a:buNone/>
            </a:pPr>
            <a:r>
              <a:rPr lang="en-US" b="1" dirty="0">
                <a:solidFill>
                  <a:srgbClr val="0E0E0E"/>
                </a:solidFill>
                <a:latin typeface="Arial"/>
                <a:ea typeface="Arial"/>
                <a:cs typeface="Arial"/>
                <a:sym typeface="Arial"/>
              </a:rPr>
              <a:t>Choosing </a:t>
            </a:r>
            <a:r>
              <a:rPr lang="en-US" dirty="0">
                <a:solidFill>
                  <a:srgbClr val="000000"/>
                </a:solidFill>
                <a:latin typeface="Helvetica Neue"/>
                <a:ea typeface="Helvetica Neue"/>
                <a:cs typeface="Helvetica Neue"/>
                <a:sym typeface="Helvetica Neue"/>
              </a:rPr>
              <a:t> k </a:t>
            </a:r>
            <a:r>
              <a:rPr lang="en-US" dirty="0">
                <a:solidFill>
                  <a:srgbClr val="0E0E0E"/>
                </a:solidFill>
                <a:latin typeface="Arial"/>
                <a:ea typeface="Arial"/>
                <a:cs typeface="Arial"/>
                <a:sym typeface="Arial"/>
              </a:rPr>
              <a:t>:</a:t>
            </a:r>
            <a:endParaRPr dirty="0"/>
          </a:p>
          <a:p>
            <a:pPr marL="324000" lvl="1" indent="0" algn="l" rtl="0">
              <a:spcBef>
                <a:spcPts val="1500"/>
              </a:spcBef>
              <a:spcAft>
                <a:spcPts val="0"/>
              </a:spcAft>
              <a:buSzPts val="1656"/>
              <a:buNone/>
            </a:pPr>
            <a:r>
              <a:rPr lang="en-US" sz="1800" dirty="0">
                <a:solidFill>
                  <a:srgbClr val="0E0E0E"/>
                </a:solidFill>
                <a:latin typeface="Arial"/>
                <a:ea typeface="Arial"/>
                <a:cs typeface="Arial"/>
                <a:sym typeface="Arial"/>
              </a:rPr>
              <a:t>• Small </a:t>
            </a:r>
            <a:r>
              <a:rPr lang="en-US" sz="1800" dirty="0">
                <a:solidFill>
                  <a:srgbClr val="000000"/>
                </a:solidFill>
                <a:latin typeface="Helvetica Neue"/>
                <a:ea typeface="Helvetica Neue"/>
                <a:cs typeface="Helvetica Neue"/>
                <a:sym typeface="Helvetica Neue"/>
              </a:rPr>
              <a:t> k </a:t>
            </a:r>
            <a:r>
              <a:rPr lang="en-US" sz="1800" dirty="0">
                <a:solidFill>
                  <a:srgbClr val="0E0E0E"/>
                </a:solidFill>
                <a:latin typeface="Arial"/>
                <a:ea typeface="Arial"/>
                <a:cs typeface="Arial"/>
                <a:sym typeface="Arial"/>
              </a:rPr>
              <a:t>: Sensitive to noise, can overfit.</a:t>
            </a:r>
            <a:endParaRPr dirty="0"/>
          </a:p>
          <a:p>
            <a:pPr marL="324000" lvl="1" indent="0" algn="l" rtl="0">
              <a:spcBef>
                <a:spcPts val="1500"/>
              </a:spcBef>
              <a:spcAft>
                <a:spcPts val="0"/>
              </a:spcAft>
              <a:buSzPts val="1656"/>
              <a:buNone/>
            </a:pPr>
            <a:r>
              <a:rPr lang="en-US" sz="1800" dirty="0">
                <a:solidFill>
                  <a:srgbClr val="0E0E0E"/>
                </a:solidFill>
                <a:latin typeface="Arial"/>
                <a:ea typeface="Arial"/>
                <a:cs typeface="Arial"/>
                <a:sym typeface="Arial"/>
              </a:rPr>
              <a:t>• Large </a:t>
            </a:r>
            <a:r>
              <a:rPr lang="en-US" sz="1800" dirty="0">
                <a:solidFill>
                  <a:srgbClr val="000000"/>
                </a:solidFill>
                <a:latin typeface="Helvetica Neue"/>
                <a:ea typeface="Helvetica Neue"/>
                <a:cs typeface="Helvetica Neue"/>
                <a:sym typeface="Helvetica Neue"/>
              </a:rPr>
              <a:t> k </a:t>
            </a:r>
            <a:r>
              <a:rPr lang="en-US" sz="1800" dirty="0">
                <a:solidFill>
                  <a:srgbClr val="0E0E0E"/>
                </a:solidFill>
                <a:latin typeface="Arial"/>
                <a:ea typeface="Arial"/>
                <a:cs typeface="Arial"/>
                <a:sym typeface="Arial"/>
              </a:rPr>
              <a:t>: Smooths boundaries, but may underfit</a:t>
            </a:r>
            <a:r>
              <a:rPr lang="en-US" dirty="0">
                <a:solidFill>
                  <a:srgbClr val="0E0E0E"/>
                </a:solidFill>
                <a:latin typeface="Arial"/>
                <a:ea typeface="Arial"/>
                <a:cs typeface="Arial"/>
                <a:sym typeface="Arial"/>
              </a:rPr>
              <a:t>.</a:t>
            </a:r>
            <a:endParaRPr dirty="0"/>
          </a:p>
          <a:p>
            <a:pPr marL="0" lvl="0" indent="0" algn="l" rtl="0">
              <a:lnSpc>
                <a:spcPct val="110000"/>
              </a:lnSpc>
              <a:spcBef>
                <a:spcPts val="1500"/>
              </a:spcBef>
              <a:spcAft>
                <a:spcPts val="0"/>
              </a:spcAft>
              <a:buSzPts val="1564"/>
              <a:buNone/>
            </a:pPr>
            <a:r>
              <a:rPr lang="en-US" b="1" dirty="0">
                <a:solidFill>
                  <a:srgbClr val="0E0E0E"/>
                </a:solidFill>
                <a:latin typeface="Arial"/>
                <a:ea typeface="Arial"/>
                <a:cs typeface="Arial"/>
                <a:sym typeface="Arial"/>
              </a:rPr>
              <a:t>Distance Metrics</a:t>
            </a:r>
            <a:r>
              <a:rPr lang="en-US" dirty="0">
                <a:solidFill>
                  <a:srgbClr val="0E0E0E"/>
                </a:solidFill>
                <a:latin typeface="Arial"/>
                <a:ea typeface="Arial"/>
                <a:cs typeface="Arial"/>
                <a:sym typeface="Arial"/>
              </a:rPr>
              <a:t>: Common ones are:</a:t>
            </a:r>
            <a:endParaRPr dirty="0"/>
          </a:p>
          <a:p>
            <a:pPr marL="324000" lvl="1" indent="0" algn="l" rtl="0">
              <a:spcBef>
                <a:spcPts val="1500"/>
              </a:spcBef>
              <a:spcAft>
                <a:spcPts val="0"/>
              </a:spcAft>
              <a:buSzPts val="1656"/>
              <a:buNone/>
            </a:pPr>
            <a:r>
              <a:rPr lang="en-US" sz="1800" dirty="0">
                <a:solidFill>
                  <a:srgbClr val="0E0E0E"/>
                </a:solidFill>
                <a:latin typeface="Arial"/>
                <a:ea typeface="Arial"/>
                <a:cs typeface="Arial"/>
                <a:sym typeface="Arial"/>
              </a:rPr>
              <a:t>• Euclidean Distance (default in Scikit-learn)</a:t>
            </a:r>
            <a:endParaRPr dirty="0"/>
          </a:p>
          <a:p>
            <a:pPr marL="324000" lvl="1" indent="0" algn="l" rtl="0">
              <a:spcBef>
                <a:spcPts val="1500"/>
              </a:spcBef>
              <a:spcAft>
                <a:spcPts val="0"/>
              </a:spcAft>
              <a:buSzPts val="1656"/>
              <a:buNone/>
            </a:pPr>
            <a:r>
              <a:rPr lang="en-US" sz="1800" dirty="0">
                <a:solidFill>
                  <a:srgbClr val="0E0E0E"/>
                </a:solidFill>
                <a:latin typeface="Arial"/>
                <a:ea typeface="Arial"/>
                <a:cs typeface="Arial"/>
                <a:sym typeface="Arial"/>
              </a:rPr>
              <a:t>• Manhattan Distance</a:t>
            </a:r>
            <a:endParaRPr dirty="0"/>
          </a:p>
          <a:p>
            <a:pPr marL="324000" lvl="1" indent="0" algn="l" rtl="0">
              <a:spcBef>
                <a:spcPts val="1500"/>
              </a:spcBef>
              <a:spcAft>
                <a:spcPts val="0"/>
              </a:spcAft>
              <a:buSzPts val="1656"/>
              <a:buNone/>
            </a:pPr>
            <a:r>
              <a:rPr lang="en-US" sz="1800" dirty="0">
                <a:solidFill>
                  <a:srgbClr val="0E0E0E"/>
                </a:solidFill>
                <a:latin typeface="Arial"/>
                <a:ea typeface="Arial"/>
                <a:cs typeface="Arial"/>
                <a:sym typeface="Arial"/>
              </a:rPr>
              <a:t>• Minkowski Distance (generalization)</a:t>
            </a:r>
          </a:p>
          <a:p>
            <a:pPr marL="324000" lvl="1" indent="0">
              <a:spcBef>
                <a:spcPts val="1500"/>
              </a:spcBef>
              <a:buNone/>
            </a:pPr>
            <a:r>
              <a:rPr lang="en-US" sz="1800" dirty="0">
                <a:solidFill>
                  <a:srgbClr val="0E0E0E"/>
                </a:solidFill>
                <a:latin typeface="Arial"/>
                <a:ea typeface="Arial"/>
                <a:cs typeface="Arial"/>
                <a:sym typeface="Arial"/>
              </a:rPr>
              <a:t>• Cosine Distance (based on angles)</a:t>
            </a:r>
          </a:p>
          <a:p>
            <a:pPr marL="324000" lvl="1" indent="0">
              <a:spcBef>
                <a:spcPts val="1500"/>
              </a:spcBef>
              <a:buNone/>
            </a:pPr>
            <a:endParaRPr sz="1800" dirty="0">
              <a:solidFill>
                <a:srgbClr val="0E0E0E"/>
              </a:solidFill>
              <a:latin typeface="Arial"/>
              <a:ea typeface="Arial"/>
              <a:cs typeface="Arial"/>
            </a:endParaRPr>
          </a:p>
          <a:p>
            <a:pPr marL="0" lvl="0" indent="0" algn="l" rtl="0">
              <a:lnSpc>
                <a:spcPct val="110000"/>
              </a:lnSpc>
              <a:spcBef>
                <a:spcPts val="1500"/>
              </a:spcBef>
              <a:spcAft>
                <a:spcPts val="0"/>
              </a:spcAft>
              <a:buSzPts val="1564"/>
              <a:buNone/>
            </a:pPr>
            <a:r>
              <a:rPr lang="en-US" b="1" dirty="0">
                <a:solidFill>
                  <a:srgbClr val="0E0E0E"/>
                </a:solidFill>
                <a:latin typeface="Arial"/>
                <a:ea typeface="Arial"/>
                <a:cs typeface="Arial"/>
                <a:sym typeface="Arial"/>
              </a:rPr>
              <a:t>IMPORTANT Scaling Features</a:t>
            </a:r>
            <a:r>
              <a:rPr lang="en-US" dirty="0">
                <a:solidFill>
                  <a:srgbClr val="0E0E0E"/>
                </a:solidFill>
                <a:latin typeface="Arial"/>
                <a:ea typeface="Arial"/>
                <a:cs typeface="Arial"/>
                <a:sym typeface="Arial"/>
              </a:rPr>
              <a:t>: Since KNN is distance-based, ensure features are on a similar scale (e.g., use Min-Max Scaling or Standardization).</a:t>
            </a:r>
            <a:endParaRPr dirty="0"/>
          </a:p>
          <a:p>
            <a:pPr marL="306000" lvl="0" indent="-206686" algn="l" rtl="0">
              <a:lnSpc>
                <a:spcPct val="110000"/>
              </a:lnSpc>
              <a:spcBef>
                <a:spcPts val="940"/>
              </a:spcBef>
              <a:spcAft>
                <a:spcPts val="0"/>
              </a:spcAft>
              <a:buSzPts val="1564"/>
              <a:buNone/>
            </a:pPr>
            <a:endParaRPr dirty="0"/>
          </a:p>
        </p:txBody>
      </p:sp>
      <p:sp>
        <p:nvSpPr>
          <p:cNvPr id="128" name="Google Shape;128;p8"/>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129" name="Google Shape;129;p8"/>
          <p:cNvSpPr txBox="1"/>
          <p:nvPr/>
        </p:nvSpPr>
        <p:spPr>
          <a:xfrm>
            <a:off x="6559825" y="1439186"/>
            <a:ext cx="5115339" cy="32854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00" b="1" dirty="0">
                <a:solidFill>
                  <a:srgbClr val="0E0E0E"/>
                </a:solidFill>
                <a:sym typeface="Arial"/>
              </a:rPr>
              <a:t>Advantages</a:t>
            </a:r>
            <a:r>
              <a:rPr lang="en-US" sz="1700" dirty="0">
                <a:solidFill>
                  <a:srgbClr val="0E0E0E"/>
                </a:solidFill>
                <a:sym typeface="Arial"/>
              </a:rPr>
              <a:t>:</a:t>
            </a:r>
            <a:endParaRPr sz="1700" dirty="0"/>
          </a:p>
          <a:p>
            <a:pPr marL="0" marR="0" lvl="0" indent="0" algn="l" rtl="0">
              <a:spcBef>
                <a:spcPts val="900"/>
              </a:spcBef>
              <a:spcAft>
                <a:spcPts val="0"/>
              </a:spcAft>
              <a:buNone/>
            </a:pPr>
            <a:r>
              <a:rPr lang="en-US" sz="1700" dirty="0">
                <a:solidFill>
                  <a:srgbClr val="0E0E0E"/>
                </a:solidFill>
                <a:sym typeface="Arial"/>
              </a:rPr>
              <a:t>• Simple to understand and implement.</a:t>
            </a:r>
            <a:endParaRPr sz="1700" dirty="0"/>
          </a:p>
          <a:p>
            <a:pPr marL="0" marR="0" lvl="0" indent="0" algn="l" rtl="0">
              <a:spcBef>
                <a:spcPts val="900"/>
              </a:spcBef>
              <a:spcAft>
                <a:spcPts val="0"/>
              </a:spcAft>
              <a:buNone/>
            </a:pPr>
            <a:r>
              <a:rPr lang="en-US" sz="1700" dirty="0">
                <a:solidFill>
                  <a:srgbClr val="0E0E0E"/>
                </a:solidFill>
                <a:sym typeface="Arial"/>
              </a:rPr>
              <a:t>• No explicit training phase; training data is directly used.</a:t>
            </a:r>
            <a:endParaRPr sz="1700" dirty="0"/>
          </a:p>
          <a:p>
            <a:pPr marL="0" marR="0" lvl="0" indent="0" algn="l" rtl="0">
              <a:spcBef>
                <a:spcPts val="900"/>
              </a:spcBef>
              <a:spcAft>
                <a:spcPts val="0"/>
              </a:spcAft>
              <a:buNone/>
            </a:pPr>
            <a:br>
              <a:rPr lang="en-US" sz="1700" dirty="0">
                <a:solidFill>
                  <a:srgbClr val="0E0E0E"/>
                </a:solidFill>
                <a:sym typeface="Arial"/>
              </a:rPr>
            </a:br>
            <a:endParaRPr sz="1700" dirty="0">
              <a:solidFill>
                <a:srgbClr val="0E0E0E"/>
              </a:solidFill>
              <a:sym typeface="Arial"/>
            </a:endParaRPr>
          </a:p>
          <a:p>
            <a:pPr marL="0" marR="0" lvl="0" indent="0" algn="l" rtl="0">
              <a:spcBef>
                <a:spcPts val="0"/>
              </a:spcBef>
              <a:spcAft>
                <a:spcPts val="0"/>
              </a:spcAft>
              <a:buNone/>
            </a:pPr>
            <a:r>
              <a:rPr lang="en-US" sz="1700" b="1" dirty="0">
                <a:solidFill>
                  <a:srgbClr val="0E0E0E"/>
                </a:solidFill>
                <a:sym typeface="Arial"/>
              </a:rPr>
              <a:t>Disadvantages</a:t>
            </a:r>
            <a:r>
              <a:rPr lang="en-US" sz="1700" dirty="0">
                <a:solidFill>
                  <a:srgbClr val="0E0E0E"/>
                </a:solidFill>
                <a:sym typeface="Arial"/>
              </a:rPr>
              <a:t>:</a:t>
            </a:r>
            <a:endParaRPr sz="1700" dirty="0"/>
          </a:p>
          <a:p>
            <a:pPr marL="0" marR="0" lvl="0" indent="0" algn="l" rtl="0">
              <a:spcBef>
                <a:spcPts val="900"/>
              </a:spcBef>
              <a:spcAft>
                <a:spcPts val="0"/>
              </a:spcAft>
              <a:buNone/>
            </a:pPr>
            <a:r>
              <a:rPr lang="en-US" sz="1700" dirty="0">
                <a:solidFill>
                  <a:srgbClr val="0E0E0E"/>
                </a:solidFill>
                <a:sym typeface="Arial"/>
              </a:rPr>
              <a:t>• Computationally expensive for large datasets.</a:t>
            </a:r>
            <a:endParaRPr sz="1700" dirty="0"/>
          </a:p>
          <a:p>
            <a:pPr marL="0" marR="0" lvl="0" indent="0" algn="l" rtl="0">
              <a:spcBef>
                <a:spcPts val="900"/>
              </a:spcBef>
              <a:spcAft>
                <a:spcPts val="0"/>
              </a:spcAft>
              <a:buNone/>
            </a:pPr>
            <a:r>
              <a:rPr lang="en-US" sz="1700" dirty="0">
                <a:solidFill>
                  <a:srgbClr val="0E0E0E"/>
                </a:solidFill>
                <a:sym typeface="Arial"/>
              </a:rPr>
              <a:t>• Sensitive to irrelevant features and feature scaling.</a:t>
            </a:r>
            <a:endParaRPr sz="17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7">
                                            <p:txEl>
                                              <p:pRg st="1" end="1"/>
                                            </p:txEl>
                                          </p:spTgt>
                                        </p:tgtEl>
                                        <p:attrNameLst>
                                          <p:attrName>style.visibility</p:attrName>
                                        </p:attrNameLst>
                                      </p:cBhvr>
                                      <p:to>
                                        <p:strVal val="visible"/>
                                      </p:to>
                                    </p:set>
                                    <p:animEffect transition="in" filter="fade">
                                      <p:cBhvr>
                                        <p:cTn id="7" dur="500"/>
                                        <p:tgtEl>
                                          <p:spTgt spid="12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7">
                                            <p:txEl>
                                              <p:pRg st="2" end="2"/>
                                            </p:txEl>
                                          </p:spTgt>
                                        </p:tgtEl>
                                        <p:attrNameLst>
                                          <p:attrName>style.visibility</p:attrName>
                                        </p:attrNameLst>
                                      </p:cBhvr>
                                      <p:to>
                                        <p:strVal val="visible"/>
                                      </p:to>
                                    </p:set>
                                    <p:animEffect transition="in" filter="fade">
                                      <p:cBhvr>
                                        <p:cTn id="12" dur="500"/>
                                        <p:tgtEl>
                                          <p:spTgt spid="12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7">
                                            <p:txEl>
                                              <p:pRg st="3" end="3"/>
                                            </p:txEl>
                                          </p:spTgt>
                                        </p:tgtEl>
                                        <p:attrNameLst>
                                          <p:attrName>style.visibility</p:attrName>
                                        </p:attrNameLst>
                                      </p:cBhvr>
                                      <p:to>
                                        <p:strVal val="visible"/>
                                      </p:to>
                                    </p:set>
                                    <p:animEffect transition="in" filter="fade">
                                      <p:cBhvr>
                                        <p:cTn id="17" dur="500"/>
                                        <p:tgtEl>
                                          <p:spTgt spid="12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7">
                                            <p:txEl>
                                              <p:pRg st="4" end="4"/>
                                            </p:txEl>
                                          </p:spTgt>
                                        </p:tgtEl>
                                        <p:attrNameLst>
                                          <p:attrName>style.visibility</p:attrName>
                                        </p:attrNameLst>
                                      </p:cBhvr>
                                      <p:to>
                                        <p:strVal val="visible"/>
                                      </p:to>
                                    </p:set>
                                    <p:animEffect transition="in" filter="fade">
                                      <p:cBhvr>
                                        <p:cTn id="22" dur="500"/>
                                        <p:tgtEl>
                                          <p:spTgt spid="127">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27">
                                            <p:txEl>
                                              <p:pRg st="5" end="5"/>
                                            </p:txEl>
                                          </p:spTgt>
                                        </p:tgtEl>
                                        <p:attrNameLst>
                                          <p:attrName>style.visibility</p:attrName>
                                        </p:attrNameLst>
                                      </p:cBhvr>
                                      <p:to>
                                        <p:strVal val="visible"/>
                                      </p:to>
                                    </p:set>
                                    <p:animEffect transition="in" filter="fade">
                                      <p:cBhvr>
                                        <p:cTn id="25" dur="500"/>
                                        <p:tgtEl>
                                          <p:spTgt spid="127">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27">
                                            <p:txEl>
                                              <p:pRg st="6" end="6"/>
                                            </p:txEl>
                                          </p:spTgt>
                                        </p:tgtEl>
                                        <p:attrNameLst>
                                          <p:attrName>style.visibility</p:attrName>
                                        </p:attrNameLst>
                                      </p:cBhvr>
                                      <p:to>
                                        <p:strVal val="visible"/>
                                      </p:to>
                                    </p:set>
                                    <p:animEffect transition="in" filter="fade">
                                      <p:cBhvr>
                                        <p:cTn id="28" dur="500"/>
                                        <p:tgtEl>
                                          <p:spTgt spid="127">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27">
                                            <p:txEl>
                                              <p:pRg st="7" end="7"/>
                                            </p:txEl>
                                          </p:spTgt>
                                        </p:tgtEl>
                                        <p:attrNameLst>
                                          <p:attrName>style.visibility</p:attrName>
                                        </p:attrNameLst>
                                      </p:cBhvr>
                                      <p:to>
                                        <p:strVal val="visible"/>
                                      </p:to>
                                    </p:set>
                                    <p:animEffect transition="in" filter="fade">
                                      <p:cBhvr>
                                        <p:cTn id="31" dur="500"/>
                                        <p:tgtEl>
                                          <p:spTgt spid="127">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27">
                                            <p:txEl>
                                              <p:pRg st="9" end="9"/>
                                            </p:txEl>
                                          </p:spTgt>
                                        </p:tgtEl>
                                        <p:attrNameLst>
                                          <p:attrName>style.visibility</p:attrName>
                                        </p:attrNameLst>
                                      </p:cBhvr>
                                      <p:to>
                                        <p:strVal val="visible"/>
                                      </p:to>
                                    </p:set>
                                    <p:animEffect transition="in" filter="fade">
                                      <p:cBhvr>
                                        <p:cTn id="36" dur="500"/>
                                        <p:tgtEl>
                                          <p:spTgt spid="127">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29">
                                            <p:txEl>
                                              <p:pRg st="0" end="0"/>
                                            </p:txEl>
                                          </p:spTgt>
                                        </p:tgtEl>
                                        <p:attrNameLst>
                                          <p:attrName>style.visibility</p:attrName>
                                        </p:attrNameLst>
                                      </p:cBhvr>
                                      <p:to>
                                        <p:strVal val="visible"/>
                                      </p:to>
                                    </p:set>
                                    <p:animEffect transition="in" filter="fade">
                                      <p:cBhvr>
                                        <p:cTn id="41" dur="500"/>
                                        <p:tgtEl>
                                          <p:spTgt spid="129">
                                            <p:txEl>
                                              <p:pRg st="0" end="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29">
                                            <p:txEl>
                                              <p:pRg st="1" end="1"/>
                                            </p:txEl>
                                          </p:spTgt>
                                        </p:tgtEl>
                                        <p:attrNameLst>
                                          <p:attrName>style.visibility</p:attrName>
                                        </p:attrNameLst>
                                      </p:cBhvr>
                                      <p:to>
                                        <p:strVal val="visible"/>
                                      </p:to>
                                    </p:set>
                                    <p:animEffect transition="in" filter="fade">
                                      <p:cBhvr>
                                        <p:cTn id="44" dur="500"/>
                                        <p:tgtEl>
                                          <p:spTgt spid="129">
                                            <p:txEl>
                                              <p:pRg st="1" end="1"/>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129">
                                            <p:txEl>
                                              <p:pRg st="2" end="2"/>
                                            </p:txEl>
                                          </p:spTgt>
                                        </p:tgtEl>
                                        <p:attrNameLst>
                                          <p:attrName>style.visibility</p:attrName>
                                        </p:attrNameLst>
                                      </p:cBhvr>
                                      <p:to>
                                        <p:strVal val="visible"/>
                                      </p:to>
                                    </p:set>
                                    <p:animEffect transition="in" filter="fade">
                                      <p:cBhvr>
                                        <p:cTn id="47" dur="500"/>
                                        <p:tgtEl>
                                          <p:spTgt spid="129">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9">
                                            <p:txEl>
                                              <p:pRg st="4" end="4"/>
                                            </p:txEl>
                                          </p:spTgt>
                                        </p:tgtEl>
                                        <p:attrNameLst>
                                          <p:attrName>style.visibility</p:attrName>
                                        </p:attrNameLst>
                                      </p:cBhvr>
                                      <p:to>
                                        <p:strVal val="visible"/>
                                      </p:to>
                                    </p:set>
                                    <p:animEffect transition="in" filter="fade">
                                      <p:cBhvr>
                                        <p:cTn id="52" dur="500"/>
                                        <p:tgtEl>
                                          <p:spTgt spid="129">
                                            <p:txEl>
                                              <p:pRg st="4" end="4"/>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129">
                                            <p:txEl>
                                              <p:pRg st="5" end="5"/>
                                            </p:txEl>
                                          </p:spTgt>
                                        </p:tgtEl>
                                        <p:attrNameLst>
                                          <p:attrName>style.visibility</p:attrName>
                                        </p:attrNameLst>
                                      </p:cBhvr>
                                      <p:to>
                                        <p:strVal val="visible"/>
                                      </p:to>
                                    </p:set>
                                    <p:animEffect transition="in" filter="fade">
                                      <p:cBhvr>
                                        <p:cTn id="55" dur="500"/>
                                        <p:tgtEl>
                                          <p:spTgt spid="129">
                                            <p:txEl>
                                              <p:pRg st="5" end="5"/>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129">
                                            <p:txEl>
                                              <p:pRg st="6" end="6"/>
                                            </p:txEl>
                                          </p:spTgt>
                                        </p:tgtEl>
                                        <p:attrNameLst>
                                          <p:attrName>style.visibility</p:attrName>
                                        </p:attrNameLst>
                                      </p:cBhvr>
                                      <p:to>
                                        <p:strVal val="visible"/>
                                      </p:to>
                                    </p:set>
                                    <p:animEffect transition="in" filter="fade">
                                      <p:cBhvr>
                                        <p:cTn id="58" dur="500"/>
                                        <p:tgtEl>
                                          <p:spTgt spid="12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A54854-DB2C-E097-F980-5A8570826249}"/>
              </a:ext>
            </a:extLst>
          </p:cNvPr>
          <p:cNvSpPr>
            <a:spLocks noGrp="1"/>
          </p:cNvSpPr>
          <p:nvPr>
            <p:ph type="title"/>
          </p:nvPr>
        </p:nvSpPr>
        <p:spPr/>
        <p:txBody>
          <a:bodyPr/>
          <a:lstStyle/>
          <a:p>
            <a:r>
              <a:rPr lang="en-US" dirty="0"/>
              <a:t>Choice of Distance</a:t>
            </a:r>
          </a:p>
        </p:txBody>
      </p:sp>
      <p:sp>
        <p:nvSpPr>
          <p:cNvPr id="6" name="Text Placeholder 5">
            <a:extLst>
              <a:ext uri="{FF2B5EF4-FFF2-40B4-BE49-F238E27FC236}">
                <a16:creationId xmlns:a16="http://schemas.microsoft.com/office/drawing/2014/main" id="{1703BAD1-3670-F291-AE11-34A8E55D2FDF}"/>
              </a:ext>
            </a:extLst>
          </p:cNvPr>
          <p:cNvSpPr>
            <a:spLocks noGrp="1"/>
          </p:cNvSpPr>
          <p:nvPr>
            <p:ph type="body" idx="1"/>
          </p:nvPr>
        </p:nvSpPr>
        <p:spPr/>
        <p:txBody>
          <a:bodyPr/>
          <a:lstStyle/>
          <a:p>
            <a:pPr marL="514350" indent="-285750">
              <a:buFont typeface="Arial" panose="020B0604020202020204" pitchFamily="34" charset="0"/>
              <a:buChar char="•"/>
            </a:pPr>
            <a:r>
              <a:rPr lang="en-US" dirty="0"/>
              <a:t>Euclidean most common</a:t>
            </a:r>
          </a:p>
          <a:p>
            <a:pPr marL="514350" indent="-285750">
              <a:buFont typeface="Arial" panose="020B0604020202020204" pitchFamily="34" charset="0"/>
              <a:buChar char="•"/>
            </a:pPr>
            <a:r>
              <a:rPr lang="en-US" dirty="0"/>
              <a:t>Cosine often used for high-dimensional data</a:t>
            </a:r>
          </a:p>
        </p:txBody>
      </p:sp>
      <p:sp>
        <p:nvSpPr>
          <p:cNvPr id="4" name="Slide Number Placeholder 3">
            <a:extLst>
              <a:ext uri="{FF2B5EF4-FFF2-40B4-BE49-F238E27FC236}">
                <a16:creationId xmlns:a16="http://schemas.microsoft.com/office/drawing/2014/main" id="{631C7F95-EB0F-942E-26DE-843CC25E07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pic>
        <p:nvPicPr>
          <p:cNvPr id="13" name="Picture Placeholder 12" descr="A graph on a white sheet&#10;&#10;AI-generated content may be incorrect.">
            <a:extLst>
              <a:ext uri="{FF2B5EF4-FFF2-40B4-BE49-F238E27FC236}">
                <a16:creationId xmlns:a16="http://schemas.microsoft.com/office/drawing/2014/main" id="{198AC861-783A-A7C0-7542-307A0E64FF59}"/>
              </a:ext>
            </a:extLst>
          </p:cNvPr>
          <p:cNvPicPr>
            <a:picLocks noGrp="1" noChangeAspect="1"/>
          </p:cNvPicPr>
          <p:nvPr>
            <p:ph type="pic" idx="2"/>
          </p:nvPr>
        </p:nvPicPr>
        <p:blipFill>
          <a:blip r:embed="rId2"/>
          <a:srcRect t="869" b="86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5700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A3AFA-7BBC-528D-E992-D9ACD0609B76}"/>
              </a:ext>
            </a:extLst>
          </p:cNvPr>
          <p:cNvSpPr>
            <a:spLocks noGrp="1"/>
          </p:cNvSpPr>
          <p:nvPr>
            <p:ph type="title"/>
          </p:nvPr>
        </p:nvSpPr>
        <p:spPr>
          <a:xfrm>
            <a:off x="581193" y="4748253"/>
            <a:ext cx="11029616" cy="566738"/>
          </a:xfrm>
        </p:spPr>
        <p:txBody>
          <a:bodyPr/>
          <a:lstStyle/>
          <a:p>
            <a:r>
              <a:rPr lang="en-US" dirty="0"/>
              <a:t>Effect of k on Decision Boundary</a:t>
            </a:r>
          </a:p>
        </p:txBody>
      </p:sp>
      <p:sp>
        <p:nvSpPr>
          <p:cNvPr id="4" name="Text Placeholder 3">
            <a:extLst>
              <a:ext uri="{FF2B5EF4-FFF2-40B4-BE49-F238E27FC236}">
                <a16:creationId xmlns:a16="http://schemas.microsoft.com/office/drawing/2014/main" id="{FCAA2BE2-1410-66BA-EBE7-0343FCF43AEF}"/>
              </a:ext>
            </a:extLst>
          </p:cNvPr>
          <p:cNvSpPr>
            <a:spLocks noGrp="1"/>
          </p:cNvSpPr>
          <p:nvPr>
            <p:ph type="body" idx="1"/>
          </p:nvPr>
        </p:nvSpPr>
        <p:spPr/>
        <p:txBody>
          <a:bodyPr/>
          <a:lstStyle/>
          <a:p>
            <a:r>
              <a:rPr lang="en-US" dirty="0"/>
              <a:t>https://fderyckel.github.io/machinelearningwithr/knnchapter.html</a:t>
            </a:r>
          </a:p>
        </p:txBody>
      </p:sp>
      <p:sp>
        <p:nvSpPr>
          <p:cNvPr id="5" name="Slide Number Placeholder 4">
            <a:extLst>
              <a:ext uri="{FF2B5EF4-FFF2-40B4-BE49-F238E27FC236}">
                <a16:creationId xmlns:a16="http://schemas.microsoft.com/office/drawing/2014/main" id="{4793BCB8-6B99-05E6-8BF1-D2D35630DD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
        <p:nvSpPr>
          <p:cNvPr id="6" name="AutoShape 2" descr="KNN with k = 1">
            <a:extLst>
              <a:ext uri="{FF2B5EF4-FFF2-40B4-BE49-F238E27FC236}">
                <a16:creationId xmlns:a16="http://schemas.microsoft.com/office/drawing/2014/main" id="{D779A6E4-A8ED-A898-E8D0-625E461DA653}"/>
              </a:ext>
            </a:extLst>
          </p:cNvPr>
          <p:cNvSpPr>
            <a:spLocks noGrp="1" noChangeAspect="1" noChangeArrowheads="1"/>
          </p:cNvSpPr>
          <p:nvPr>
            <p:ph type="pic" idx="2"/>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2" name="Picture 4" descr="KNN with k = 1">
            <a:extLst>
              <a:ext uri="{FF2B5EF4-FFF2-40B4-BE49-F238E27FC236}">
                <a16:creationId xmlns:a16="http://schemas.microsoft.com/office/drawing/2014/main" id="{29F1517A-6B19-3443-81A0-90454A80C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817" y="599725"/>
            <a:ext cx="5486400" cy="436085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KNN with k = 20">
            <a:extLst>
              <a:ext uri="{FF2B5EF4-FFF2-40B4-BE49-F238E27FC236}">
                <a16:creationId xmlns:a16="http://schemas.microsoft.com/office/drawing/2014/main" id="{9056C7B6-94EC-059E-5A4D-481F40285C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941" y="584262"/>
            <a:ext cx="5486400" cy="4255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305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5A6AA-7605-D9C7-638D-7CB639F5C193}"/>
              </a:ext>
            </a:extLst>
          </p:cNvPr>
          <p:cNvSpPr>
            <a:spLocks noGrp="1"/>
          </p:cNvSpPr>
          <p:nvPr>
            <p:ph type="ctrTitle"/>
          </p:nvPr>
        </p:nvSpPr>
        <p:spPr/>
        <p:txBody>
          <a:bodyPr/>
          <a:lstStyle/>
          <a:p>
            <a:r>
              <a:rPr lang="en-US" dirty="0"/>
              <a:t>Decision Trees</a:t>
            </a:r>
          </a:p>
        </p:txBody>
      </p:sp>
      <p:sp>
        <p:nvSpPr>
          <p:cNvPr id="3" name="Subtitle 2">
            <a:extLst>
              <a:ext uri="{FF2B5EF4-FFF2-40B4-BE49-F238E27FC236}">
                <a16:creationId xmlns:a16="http://schemas.microsoft.com/office/drawing/2014/main" id="{9FB32675-62CD-8184-AD2B-28CFDC33F35C}"/>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F6B1B611-67F0-D5C7-5C30-54E9D65760F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Tree>
    <p:extLst>
      <p:ext uri="{BB962C8B-B14F-4D97-AF65-F5344CB8AC3E}">
        <p14:creationId xmlns:p14="http://schemas.microsoft.com/office/powerpoint/2010/main" val="3299858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9"/>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DECISION TREES</a:t>
            </a:r>
            <a:endParaRPr/>
          </a:p>
        </p:txBody>
      </p:sp>
      <p:sp>
        <p:nvSpPr>
          <p:cNvPr id="135" name="Google Shape;135;p9"/>
          <p:cNvSpPr txBox="1">
            <a:spLocks noGrp="1"/>
          </p:cNvSpPr>
          <p:nvPr>
            <p:ph type="body" idx="1"/>
          </p:nvPr>
        </p:nvSpPr>
        <p:spPr>
          <a:xfrm>
            <a:off x="581193" y="1451113"/>
            <a:ext cx="5148095" cy="4972801"/>
          </a:xfrm>
          <a:prstGeom prst="rect">
            <a:avLst/>
          </a:prstGeom>
          <a:noFill/>
          <a:ln>
            <a:noFill/>
          </a:ln>
        </p:spPr>
        <p:txBody>
          <a:bodyPr spcFirstLastPara="1" wrap="square" lIns="91425" tIns="45700" rIns="91425" bIns="45700" anchor="ctr" anchorCtr="0">
            <a:normAutofit/>
          </a:bodyPr>
          <a:lstStyle/>
          <a:p>
            <a:pPr marL="306000" lvl="0" indent="-306000" algn="l" rtl="0">
              <a:lnSpc>
                <a:spcPct val="110000"/>
              </a:lnSpc>
              <a:spcBef>
                <a:spcPts val="0"/>
              </a:spcBef>
              <a:spcAft>
                <a:spcPts val="0"/>
              </a:spcAft>
              <a:buSzPts val="1656"/>
              <a:buChar char="◼"/>
            </a:pPr>
            <a:r>
              <a:rPr lang="en-US" sz="1800" b="1" dirty="0">
                <a:solidFill>
                  <a:srgbClr val="0E0E0E"/>
                </a:solidFill>
              </a:rPr>
              <a:t>Classification</a:t>
            </a:r>
            <a:r>
              <a:rPr lang="en-US" sz="1800" dirty="0">
                <a:solidFill>
                  <a:srgbClr val="0E0E0E"/>
                </a:solidFill>
              </a:rPr>
              <a:t> and </a:t>
            </a:r>
            <a:r>
              <a:rPr lang="en-US" sz="1800" b="1" dirty="0">
                <a:solidFill>
                  <a:srgbClr val="0E0E0E"/>
                </a:solidFill>
              </a:rPr>
              <a:t>regression</a:t>
            </a:r>
            <a:r>
              <a:rPr lang="en-US" sz="1800" dirty="0">
                <a:solidFill>
                  <a:srgbClr val="0E0E0E"/>
                </a:solidFill>
              </a:rPr>
              <a:t> tasks. </a:t>
            </a:r>
            <a:endParaRPr dirty="0"/>
          </a:p>
          <a:p>
            <a:pPr marL="306000" lvl="0" indent="-306000" algn="l" rtl="0">
              <a:lnSpc>
                <a:spcPct val="110000"/>
              </a:lnSpc>
              <a:spcBef>
                <a:spcPts val="960"/>
              </a:spcBef>
              <a:spcAft>
                <a:spcPts val="0"/>
              </a:spcAft>
              <a:buSzPts val="1656"/>
              <a:buChar char="◼"/>
            </a:pPr>
            <a:r>
              <a:rPr lang="en-US" sz="1800" b="1" dirty="0"/>
              <a:t>They are explainable</a:t>
            </a:r>
            <a:endParaRPr dirty="0"/>
          </a:p>
          <a:p>
            <a:pPr marL="306000" lvl="0" indent="-306000" algn="l" rtl="0">
              <a:lnSpc>
                <a:spcPct val="120000"/>
              </a:lnSpc>
              <a:spcBef>
                <a:spcPts val="960"/>
              </a:spcBef>
              <a:spcAft>
                <a:spcPts val="0"/>
              </a:spcAft>
              <a:buSzPts val="1656"/>
              <a:buChar char="◼"/>
            </a:pPr>
            <a:r>
              <a:rPr lang="en-US" sz="1800" b="1" dirty="0"/>
              <a:t>Can model non-linear relationships</a:t>
            </a:r>
            <a:endParaRPr dirty="0"/>
          </a:p>
          <a:p>
            <a:pPr marL="306000" lvl="0" indent="-306000" algn="l" rtl="0">
              <a:lnSpc>
                <a:spcPct val="120000"/>
              </a:lnSpc>
              <a:spcBef>
                <a:spcPts val="960"/>
              </a:spcBef>
              <a:spcAft>
                <a:spcPts val="0"/>
              </a:spcAft>
              <a:buSzPts val="1656"/>
              <a:buChar char="◼"/>
            </a:pPr>
            <a:r>
              <a:rPr lang="en-US" sz="1800" b="1" dirty="0"/>
              <a:t>Handles numeric and categorical data</a:t>
            </a:r>
            <a:endParaRPr dirty="0"/>
          </a:p>
          <a:p>
            <a:pPr marL="306000" lvl="0" indent="-306000" algn="l" rtl="0">
              <a:lnSpc>
                <a:spcPct val="120000"/>
              </a:lnSpc>
              <a:spcBef>
                <a:spcPts val="960"/>
              </a:spcBef>
              <a:spcAft>
                <a:spcPts val="0"/>
              </a:spcAft>
              <a:buSzPts val="1656"/>
              <a:buChar char="◼"/>
            </a:pPr>
            <a:r>
              <a:rPr lang="en-US" sz="1800" b="1" dirty="0"/>
              <a:t>Works with missing data*</a:t>
            </a:r>
            <a:endParaRPr dirty="0"/>
          </a:p>
          <a:p>
            <a:pPr marL="306000" lvl="0" indent="-306000" algn="l" rtl="0">
              <a:lnSpc>
                <a:spcPct val="120000"/>
              </a:lnSpc>
              <a:spcBef>
                <a:spcPts val="960"/>
              </a:spcBef>
              <a:spcAft>
                <a:spcPts val="0"/>
              </a:spcAft>
              <a:buSzPts val="1656"/>
              <a:buChar char="◼"/>
            </a:pPr>
            <a:r>
              <a:rPr lang="en-US" sz="1800" b="1" dirty="0"/>
              <a:t>No feature scaling required</a:t>
            </a:r>
            <a:endParaRPr dirty="0"/>
          </a:p>
          <a:p>
            <a:pPr marL="306000" lvl="0" indent="-306000" algn="l" rtl="0">
              <a:lnSpc>
                <a:spcPct val="120000"/>
              </a:lnSpc>
              <a:spcBef>
                <a:spcPts val="960"/>
              </a:spcBef>
              <a:spcAft>
                <a:spcPts val="0"/>
              </a:spcAft>
              <a:buSzPts val="1656"/>
              <a:buChar char="◼"/>
            </a:pPr>
            <a:r>
              <a:rPr lang="en-US" sz="1800" b="1" dirty="0"/>
              <a:t>Prone to data overfitting, instability, bias</a:t>
            </a:r>
            <a:endParaRPr dirty="0"/>
          </a:p>
        </p:txBody>
      </p:sp>
      <p:sp>
        <p:nvSpPr>
          <p:cNvPr id="136" name="Google Shape;136;p9"/>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pic>
        <p:nvPicPr>
          <p:cNvPr id="137" name="Google Shape;137;p9" descr="Decision Tree Algorithms, Template, Best Practices"/>
          <p:cNvPicPr preferRelativeResize="0"/>
          <p:nvPr/>
        </p:nvPicPr>
        <p:blipFill rotWithShape="1">
          <a:blip r:embed="rId3">
            <a:alphaModFix/>
          </a:blip>
          <a:srcRect l="4652" t="10237" r="5556"/>
          <a:stretch/>
        </p:blipFill>
        <p:spPr>
          <a:xfrm>
            <a:off x="6034088" y="702156"/>
            <a:ext cx="6157912" cy="615584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5">
                                            <p:txEl>
                                              <p:pRg st="2" end="2"/>
                                            </p:txEl>
                                          </p:spTgt>
                                        </p:tgtEl>
                                        <p:attrNameLst>
                                          <p:attrName>style.visibility</p:attrName>
                                        </p:attrNameLst>
                                      </p:cBhvr>
                                      <p:to>
                                        <p:strVal val="visible"/>
                                      </p:to>
                                    </p:set>
                                    <p:animEffect transition="in" filter="fade">
                                      <p:cBhvr>
                                        <p:cTn id="7" dur="500"/>
                                        <p:tgtEl>
                                          <p:spTgt spid="13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5">
                                            <p:txEl>
                                              <p:pRg st="3" end="3"/>
                                            </p:txEl>
                                          </p:spTgt>
                                        </p:tgtEl>
                                        <p:attrNameLst>
                                          <p:attrName>style.visibility</p:attrName>
                                        </p:attrNameLst>
                                      </p:cBhvr>
                                      <p:to>
                                        <p:strVal val="visible"/>
                                      </p:to>
                                    </p:set>
                                    <p:animEffect transition="in" filter="fade">
                                      <p:cBhvr>
                                        <p:cTn id="12" dur="500"/>
                                        <p:tgtEl>
                                          <p:spTgt spid="13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5">
                                            <p:txEl>
                                              <p:pRg st="4" end="4"/>
                                            </p:txEl>
                                          </p:spTgt>
                                        </p:tgtEl>
                                        <p:attrNameLst>
                                          <p:attrName>style.visibility</p:attrName>
                                        </p:attrNameLst>
                                      </p:cBhvr>
                                      <p:to>
                                        <p:strVal val="visible"/>
                                      </p:to>
                                    </p:set>
                                    <p:animEffect transition="in" filter="fade">
                                      <p:cBhvr>
                                        <p:cTn id="17" dur="500"/>
                                        <p:tgtEl>
                                          <p:spTgt spid="13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5">
                                            <p:txEl>
                                              <p:pRg st="5" end="5"/>
                                            </p:txEl>
                                          </p:spTgt>
                                        </p:tgtEl>
                                        <p:attrNameLst>
                                          <p:attrName>style.visibility</p:attrName>
                                        </p:attrNameLst>
                                      </p:cBhvr>
                                      <p:to>
                                        <p:strVal val="visible"/>
                                      </p:to>
                                    </p:set>
                                    <p:animEffect transition="in" filter="fade">
                                      <p:cBhvr>
                                        <p:cTn id="22" dur="500"/>
                                        <p:tgtEl>
                                          <p:spTgt spid="13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5">
                                            <p:txEl>
                                              <p:pRg st="6" end="6"/>
                                            </p:txEl>
                                          </p:spTgt>
                                        </p:tgtEl>
                                        <p:attrNameLst>
                                          <p:attrName>style.visibility</p:attrName>
                                        </p:attrNameLst>
                                      </p:cBhvr>
                                      <p:to>
                                        <p:strVal val="visible"/>
                                      </p:to>
                                    </p:set>
                                    <p:animEffect transition="in" filter="fade">
                                      <p:cBhvr>
                                        <p:cTn id="27" dur="500"/>
                                        <p:tgtEl>
                                          <p:spTgt spid="13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ividendVTI">
  <a:themeElements>
    <a:clrScheme name="Blue II">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684</TotalTime>
  <Words>1973</Words>
  <Application>Microsoft Office PowerPoint</Application>
  <PresentationFormat>Widescreen</PresentationFormat>
  <Paragraphs>219</Paragraphs>
  <Slides>24</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Franklin Gothic</vt:lpstr>
      <vt:lpstr>Helvetica Neue</vt:lpstr>
      <vt:lpstr>Libre Franklin</vt:lpstr>
      <vt:lpstr>Times New Roman</vt:lpstr>
      <vt:lpstr>Noto Sans Symbols</vt:lpstr>
      <vt:lpstr>Calibri</vt:lpstr>
      <vt:lpstr>Arial</vt:lpstr>
      <vt:lpstr>DividendVTI</vt:lpstr>
      <vt:lpstr>SUPERVISED LEARNING  PART 1: CLASSIFICATION</vt:lpstr>
      <vt:lpstr>K-Nearest Neighbors (KNN)</vt:lpstr>
      <vt:lpstr>K-NEAREST NEIGHBORS (KNN)</vt:lpstr>
      <vt:lpstr>K-NN Algorithm</vt:lpstr>
      <vt:lpstr>K-NN SUMMARY</vt:lpstr>
      <vt:lpstr>Choice of Distance</vt:lpstr>
      <vt:lpstr>Effect of k on Decision Boundary</vt:lpstr>
      <vt:lpstr>Decision Trees</vt:lpstr>
      <vt:lpstr>DECISION TREES</vt:lpstr>
      <vt:lpstr>DECISION TREES DEFINITIONS</vt:lpstr>
      <vt:lpstr>DECISION TREE HYPERPARAMETERS (Python)</vt:lpstr>
      <vt:lpstr>TREE BUILDING PROCESS</vt:lpstr>
      <vt:lpstr>GINI IMPURITY</vt:lpstr>
      <vt:lpstr>ENTROPY</vt:lpstr>
      <vt:lpstr>Entropy vs. Gini Impurity</vt:lpstr>
      <vt:lpstr>Support Vector Machine (SVM)</vt:lpstr>
      <vt:lpstr>SUPPORT VECTOR MACHINE (SVM)</vt:lpstr>
      <vt:lpstr>SVM Kernel Functions</vt:lpstr>
      <vt:lpstr>SVM KEY PARAMETERS</vt:lpstr>
      <vt:lpstr>Logistic Regression</vt:lpstr>
      <vt:lpstr>LOGISTIC REGRESSION MATH BACKGROUND</vt:lpstr>
      <vt:lpstr>LOGISTIC REGRESSION MATH BACKGROUND</vt:lpstr>
      <vt:lpstr>LOGISTIC REGRESSION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Scott Toborg</dc:creator>
  <cp:lastModifiedBy>Jake Rhodes</cp:lastModifiedBy>
  <cp:revision>24</cp:revision>
  <dcterms:created xsi:type="dcterms:W3CDTF">2023-08-21T23:41:59Z</dcterms:created>
  <dcterms:modified xsi:type="dcterms:W3CDTF">2025-11-03T23:26:39Z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